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theme/theme7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5" r:id="rId3"/>
    <p:sldMasterId id="2147483657" r:id="rId4"/>
    <p:sldMasterId id="2147483659" r:id="rId5"/>
    <p:sldMasterId id="2147483661" r:id="rId6"/>
    <p:sldMasterId id="2147483681" r:id="rId7"/>
    <p:sldMasterId id="2147483683" r:id="rId8"/>
  </p:sldMasterIdLst>
  <p:notesMasterIdLst>
    <p:notesMasterId r:id="rId79"/>
  </p:notesMasterIdLst>
  <p:handoutMasterIdLst>
    <p:handoutMasterId r:id="rId80"/>
  </p:handoutMasterIdLst>
  <p:sldIdLst>
    <p:sldId id="462" r:id="rId9"/>
    <p:sldId id="1303" r:id="rId10"/>
    <p:sldId id="1489" r:id="rId11"/>
    <p:sldId id="1637" r:id="rId12"/>
    <p:sldId id="1639" r:id="rId13"/>
    <p:sldId id="1433" r:id="rId14"/>
    <p:sldId id="1484" r:id="rId15"/>
    <p:sldId id="1479" r:id="rId16"/>
    <p:sldId id="1450" r:id="rId17"/>
    <p:sldId id="1482" r:id="rId18"/>
    <p:sldId id="1007" r:id="rId19"/>
    <p:sldId id="1448" r:id="rId20"/>
    <p:sldId id="1014" r:id="rId21"/>
    <p:sldId id="1480" r:id="rId22"/>
    <p:sldId id="1481" r:id="rId23"/>
    <p:sldId id="1486" r:id="rId24"/>
    <p:sldId id="1488" r:id="rId25"/>
    <p:sldId id="1487" r:id="rId26"/>
    <p:sldId id="1474" r:id="rId27"/>
    <p:sldId id="1372" r:id="rId28"/>
    <p:sldId id="1475" r:id="rId29"/>
    <p:sldId id="1476" r:id="rId30"/>
    <p:sldId id="1490" r:id="rId31"/>
    <p:sldId id="962" r:id="rId32"/>
    <p:sldId id="967" r:id="rId33"/>
    <p:sldId id="977" r:id="rId34"/>
    <p:sldId id="1070" r:id="rId35"/>
    <p:sldId id="1079" r:id="rId36"/>
    <p:sldId id="1064" r:id="rId37"/>
    <p:sldId id="1105" r:id="rId38"/>
    <p:sldId id="1080" r:id="rId39"/>
    <p:sldId id="1101" r:id="rId40"/>
    <p:sldId id="1102" r:id="rId41"/>
    <p:sldId id="1092" r:id="rId42"/>
    <p:sldId id="1018" r:id="rId43"/>
    <p:sldId id="1089" r:id="rId44"/>
    <p:sldId id="1707" r:id="rId45"/>
    <p:sldId id="1560" r:id="rId46"/>
    <p:sldId id="1591" r:id="rId47"/>
    <p:sldId id="1020" r:id="rId48"/>
    <p:sldId id="1067" r:id="rId49"/>
    <p:sldId id="460" r:id="rId50"/>
    <p:sldId id="1592" r:id="rId51"/>
    <p:sldId id="1013" r:id="rId52"/>
    <p:sldId id="1022" r:id="rId53"/>
    <p:sldId id="1068" r:id="rId54"/>
    <p:sldId id="1106" r:id="rId55"/>
    <p:sldId id="1633" r:id="rId56"/>
    <p:sldId id="1636" r:id="rId57"/>
    <p:sldId id="1704" r:id="rId58"/>
    <p:sldId id="1593" r:id="rId59"/>
    <p:sldId id="1035" r:id="rId60"/>
    <p:sldId id="1304" r:id="rId61"/>
    <p:sldId id="1594" r:id="rId62"/>
    <p:sldId id="1037" r:id="rId63"/>
    <p:sldId id="1600" r:id="rId64"/>
    <p:sldId id="1549" r:id="rId65"/>
    <p:sldId id="1043" r:id="rId66"/>
    <p:sldId id="1069" r:id="rId67"/>
    <p:sldId id="1601" r:id="rId68"/>
    <p:sldId id="1045" r:id="rId69"/>
    <p:sldId id="1048" r:id="rId70"/>
    <p:sldId id="1602" r:id="rId71"/>
    <p:sldId id="1052" r:id="rId72"/>
    <p:sldId id="1055" r:id="rId73"/>
    <p:sldId id="1706" r:id="rId74"/>
    <p:sldId id="1099" r:id="rId75"/>
    <p:sldId id="999" r:id="rId76"/>
    <p:sldId id="1000" r:id="rId77"/>
    <p:sldId id="264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AD2B26"/>
    <a:srgbClr val="FFFFE4"/>
    <a:srgbClr val="000000"/>
    <a:srgbClr val="FF00FF"/>
    <a:srgbClr val="AD2A26"/>
    <a:srgbClr val="4C5252"/>
    <a:srgbClr val="F9F9F9"/>
    <a:srgbClr val="8A8A8A"/>
    <a:srgbClr val="48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39" autoAdjust="0"/>
    <p:restoredTop sz="95852" autoAdjust="0"/>
  </p:normalViewPr>
  <p:slideViewPr>
    <p:cSldViewPr snapToGrid="0">
      <p:cViewPr varScale="1">
        <p:scale>
          <a:sx n="122" d="100"/>
          <a:sy n="122" d="100"/>
        </p:scale>
        <p:origin x="108" y="3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tableStyles" Target="tableStyles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viewProps" Target="viewProp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2022/8/14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大家知道计算机是使用开关，也就是</a:t>
            </a:r>
            <a:r>
              <a:rPr lang="en-US" altLang="zh-CN" dirty="0"/>
              <a:t>0011</a:t>
            </a:r>
            <a:r>
              <a:rPr lang="zh-CN" altLang="en-US" dirty="0"/>
              <a:t>，并以二进制的运算规则来保存数据的。</a:t>
            </a:r>
            <a:endParaRPr lang="en-US" altLang="zh-CN" dirty="0"/>
          </a:p>
          <a:p>
            <a:r>
              <a:rPr lang="zh-CN" altLang="en-US" dirty="0"/>
              <a:t>那么计算机到底最小使用多少个开关为一组来保存数据的呢？这时候我们就需要了解计算机的数据单位了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大家知道计算机是使用开关，也就是</a:t>
            </a:r>
            <a:r>
              <a:rPr lang="en-US" altLang="zh-CN" dirty="0"/>
              <a:t>0011</a:t>
            </a:r>
            <a:r>
              <a:rPr lang="zh-CN" altLang="en-US" dirty="0"/>
              <a:t>，并以二进制的运算规则来保存数据的。</a:t>
            </a:r>
            <a:endParaRPr lang="en-US" altLang="zh-CN" dirty="0"/>
          </a:p>
          <a:p>
            <a:r>
              <a:rPr lang="zh-CN" altLang="en-US" dirty="0"/>
              <a:t>那么计算机到底最小使用多少个开关为一组来保存数据的呢？这时候我们就需要了解计算机的数据单位了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2022/8/14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301836" y="260138"/>
            <a:ext cx="78901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301836" y="260138"/>
            <a:ext cx="789015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2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Java</a:t>
            </a:r>
            <a:r>
              <a:rPr kumimoji="1" lang="zh-CN" altLang="en-US" dirty="0"/>
              <a:t>基础语法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9" y="2068291"/>
            <a:ext cx="1928041" cy="178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2912071" y="1641571"/>
            <a:ext cx="1662114" cy="626663"/>
          </a:xfrm>
          <a:prstGeom prst="rect">
            <a:avLst/>
          </a:prstGeom>
          <a:solidFill>
            <a:srgbClr val="AD2A2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1</a:t>
            </a:r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574185" y="1641571"/>
            <a:ext cx="5331815" cy="626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AD2A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你跟我讲这么多，我听是听懂了，有什么用啊？</a:t>
            </a:r>
            <a:endParaRPr lang="zh-CN" altLang="en-US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2912071" y="2906491"/>
            <a:ext cx="1662114" cy="626663"/>
          </a:xfrm>
          <a:prstGeom prst="rect">
            <a:avLst/>
          </a:prstGeom>
          <a:solidFill>
            <a:srgbClr val="AD2A2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问题</a:t>
            </a:r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2</a:t>
            </a:r>
            <a:endParaRPr lang="zh-CN" altLang="en-US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574185" y="2906491"/>
            <a:ext cx="5331815" cy="626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AD2A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平时我们接触到的数据不只是数字啊，我们接触到的都是电影，图片、声音、文字啊，这些在计算机里是怎么存的啊？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其他数据形式是如何存储的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733550"/>
            <a:ext cx="8258175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21232" y="1541466"/>
            <a:ext cx="11235731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ASCII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编码表：即美国信息交换标准编码，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规定了现代英语、数字字符、和其他西欧字符对应的数字编号。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8479" y="1014094"/>
            <a:ext cx="9269011" cy="472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字符在计算机中是如何存储的呢？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38" y="3555612"/>
            <a:ext cx="2869225" cy="1617401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443705" y="5328601"/>
            <a:ext cx="215110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'a'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kumimoji="0" lang="zh-CN" altLang="zh-CN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230" y="2115519"/>
            <a:ext cx="6928218" cy="435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图片数据</a:t>
            </a:r>
            <a:r>
              <a:rPr lang="en-US" altLang="zh-CN" dirty="0"/>
              <a:t>-</a:t>
            </a:r>
            <a:r>
              <a:rPr lang="zh-CN" altLang="en-US" dirty="0"/>
              <a:t>彩色图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889" y="2999783"/>
            <a:ext cx="2962276" cy="32782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00" y="964623"/>
            <a:ext cx="5179646" cy="3615267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3792071" y="3761629"/>
            <a:ext cx="2303929" cy="7386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25640" y="1465156"/>
            <a:ext cx="612933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图片就是无数个像素点组成的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每个像素点的数据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~ 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255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表示</a:t>
            </a:r>
            <a:r>
              <a:rPr lang="zh-CN" altLang="en-US" sz="16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其颜色</a:t>
            </a:r>
            <a:endParaRPr lang="en-US" altLang="zh-CN" sz="2800" dirty="0">
              <a:solidFill>
                <a:srgbClr val="FF00FF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声音数据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23" y="2006600"/>
            <a:ext cx="6350000" cy="284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351" y="2006600"/>
            <a:ext cx="3379485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987515" y="963426"/>
            <a:ext cx="5760538" cy="480987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字符数据在计算机中是怎么存的？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字符存的是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ascii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码表中对应的数字的二进制形式。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’A’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65 </a:t>
            </a:r>
          </a:p>
          <a:p>
            <a:pPr marL="8953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’a’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97</a:t>
            </a:r>
          </a:p>
          <a:p>
            <a:pPr marL="8953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’0’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对应的数字是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48</a:t>
            </a:r>
          </a:p>
          <a:p>
            <a:pPr marL="0" lvl="1">
              <a:lnSpc>
                <a:spcPct val="20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、图片和音视频等文件的数据是怎么存储的啊？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也是采用二进制进行存储的。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77978" y="3886731"/>
            <a:ext cx="6792393" cy="382773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20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/>
            </a:lvl4pPr>
            <a:lvl5pPr marL="27432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4687661" y="4501347"/>
            <a:ext cx="6792393" cy="66318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20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/>
            </a:lvl4pPr>
            <a:lvl5pPr marL="27432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弧形 10"/>
          <p:cNvSpPr/>
          <p:nvPr/>
        </p:nvSpPr>
        <p:spPr>
          <a:xfrm>
            <a:off x="3902561" y="1437549"/>
            <a:ext cx="1371452" cy="3108624"/>
          </a:xfrm>
          <a:prstGeom prst="arc">
            <a:avLst>
              <a:gd name="adj1" fmla="val 962184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8" name="弧形 11"/>
          <p:cNvSpPr/>
          <p:nvPr/>
        </p:nvSpPr>
        <p:spPr>
          <a:xfrm flipH="1">
            <a:off x="5783165" y="2035841"/>
            <a:ext cx="1371452" cy="3108624"/>
          </a:xfrm>
          <a:prstGeom prst="arc">
            <a:avLst>
              <a:gd name="adj1" fmla="val 16200000"/>
              <a:gd name="adj2" fmla="val 20450314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09" name="弧形 12"/>
          <p:cNvSpPr/>
          <p:nvPr/>
        </p:nvSpPr>
        <p:spPr>
          <a:xfrm>
            <a:off x="3880513" y="2035841"/>
            <a:ext cx="1406357" cy="2512786"/>
          </a:xfrm>
          <a:prstGeom prst="arc">
            <a:avLst>
              <a:gd name="adj1" fmla="val 16200000"/>
              <a:gd name="adj2" fmla="val 20517103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6" name="矩形: 圆角 48"/>
          <p:cNvSpPr/>
          <p:nvPr/>
        </p:nvSpPr>
        <p:spPr bwMode="auto">
          <a:xfrm>
            <a:off x="6486476" y="1816472"/>
            <a:ext cx="2160000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八进制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7" name="矩形: 圆角 49"/>
          <p:cNvSpPr/>
          <p:nvPr/>
        </p:nvSpPr>
        <p:spPr bwMode="auto">
          <a:xfrm>
            <a:off x="6486476" y="4328073"/>
            <a:ext cx="2160000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数据单位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19" name="矩形: 圆角 50"/>
          <p:cNvSpPr/>
          <p:nvPr/>
        </p:nvSpPr>
        <p:spPr bwMode="auto">
          <a:xfrm flipH="1">
            <a:off x="1909483" y="1816472"/>
            <a:ext cx="2669767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二进制转十进制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0" name="矩形: 圆角 51"/>
          <p:cNvSpPr/>
          <p:nvPr/>
        </p:nvSpPr>
        <p:spPr bwMode="auto">
          <a:xfrm flipH="1">
            <a:off x="2419250" y="4328073"/>
            <a:ext cx="2160000" cy="510778"/>
          </a:xfrm>
          <a:prstGeom prst="roundRect">
            <a:avLst/>
          </a:prstGeom>
          <a:solidFill>
            <a:srgbClr val="4C5252"/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prstClr val="white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思源黑体 CN Normal" panose="020B0400000000000000" pitchFamily="34" charset="-122"/>
              </a:rPr>
              <a:t>十六进制</a:t>
            </a:r>
            <a:endParaRPr lang="en-US" sz="2400" dirty="0">
              <a:solidFill>
                <a:prstClr val="white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21" name="弧形 17"/>
          <p:cNvSpPr/>
          <p:nvPr/>
        </p:nvSpPr>
        <p:spPr>
          <a:xfrm flipH="1">
            <a:off x="5792202" y="1423760"/>
            <a:ext cx="1371452" cy="3108624"/>
          </a:xfrm>
          <a:prstGeom prst="arc">
            <a:avLst>
              <a:gd name="adj1" fmla="val 1151936"/>
              <a:gd name="adj2" fmla="val 5432290"/>
            </a:avLst>
          </a:prstGeom>
          <a:ln w="1905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65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4747800" y="2541653"/>
            <a:ext cx="1561578" cy="1561578"/>
          </a:xfrm>
          <a:prstGeom prst="ellipse">
            <a:avLst/>
          </a:prstGeom>
          <a:solidFill>
            <a:srgbClr val="AD2A2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lang="en-US" sz="2400" kern="0" dirty="0">
              <a:solidFill>
                <a:prstClr val="black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816769" y="3091609"/>
            <a:ext cx="1561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多学几招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十进制转二进制的算法</a:t>
            </a:r>
          </a:p>
        </p:txBody>
      </p:sp>
      <p:sp>
        <p:nvSpPr>
          <p:cNvPr id="2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3620894" cy="338554"/>
          </a:xfrm>
        </p:spPr>
        <p:txBody>
          <a:bodyPr/>
          <a:lstStyle/>
          <a:p>
            <a:pPr marL="285750" indent="-285750" eaLnBrk="1" hangingPunct="1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十进制数转二进制数：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PingFang SC"/>
              </a:rPr>
              <a:t>除二取余法</a:t>
            </a:r>
            <a:endParaRPr lang="zh-CN" altLang="en-US" b="1" dirty="0">
              <a:solidFill>
                <a:srgbClr val="333333"/>
              </a:solidFill>
              <a:effectLst/>
              <a:latin typeface="PingFang SC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501970" y="2819050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04200" y="275937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27222" y="2803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765891" y="3184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1690049" y="3184620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2186269" y="2786392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1357114" y="3172993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816299" y="357850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1798173" y="3548309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2293043" y="3179307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428451" y="356544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848637" y="3972149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2353348" y="3561224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/>
          <p:cNvSpPr/>
          <p:nvPr/>
        </p:nvSpPr>
        <p:spPr>
          <a:xfrm>
            <a:off x="1939213" y="2695249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/>
          <p:cNvSpPr/>
          <p:nvPr/>
        </p:nvSpPr>
        <p:spPr>
          <a:xfrm>
            <a:off x="2130358" y="2902027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99087" y="4521724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5" name="任意多边形: 形状 114"/>
          <p:cNvSpPr/>
          <p:nvPr/>
        </p:nvSpPr>
        <p:spPr>
          <a:xfrm>
            <a:off x="2156460" y="246714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729607" y="2355463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文本占位符 1"/>
          <p:cNvSpPr txBox="1"/>
          <p:nvPr/>
        </p:nvSpPr>
        <p:spPr>
          <a:xfrm>
            <a:off x="5607447" y="1646134"/>
            <a:ext cx="2841842" cy="33855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二进制数转十进制数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5914025" y="3200976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0       0        1       1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68" y="2397085"/>
            <a:ext cx="217265" cy="28133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30" y="2406530"/>
            <a:ext cx="220051" cy="27854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257" y="2406423"/>
            <a:ext cx="214480" cy="27297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25" y="2414837"/>
            <a:ext cx="217265" cy="27576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5938130" y="2988738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x         x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5998051" y="3526137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9054423" y="269867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8056348" y="272106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72" name="文本框 71"/>
          <p:cNvSpPr txBox="1"/>
          <p:nvPr/>
        </p:nvSpPr>
        <p:spPr>
          <a:xfrm>
            <a:off x="6932580" y="2695249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5914025" y="2720037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>
            <a:off x="5922060" y="362405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6928182" y="3604082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8079359" y="3604406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9068276" y="3593223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6440217" y="3604082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3" name="文本框 92"/>
          <p:cNvSpPr txBox="1"/>
          <p:nvPr/>
        </p:nvSpPr>
        <p:spPr>
          <a:xfrm>
            <a:off x="7516187" y="3593943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8590346" y="3584529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9369206" y="3585148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3</a:t>
            </a:r>
            <a:endParaRPr lang="zh-CN" altLang="en-US" dirty="0"/>
          </a:p>
        </p:txBody>
      </p:sp>
      <p:sp>
        <p:nvSpPr>
          <p:cNvPr id="103" name="文本框 102"/>
          <p:cNvSpPr txBox="1"/>
          <p:nvPr/>
        </p:nvSpPr>
        <p:spPr>
          <a:xfrm>
            <a:off x="5729607" y="4385365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5851108" y="5230877"/>
            <a:ext cx="36111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1        9         9         8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5892419" y="5010624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x          x</a:t>
            </a:r>
          </a:p>
        </p:txBody>
      </p:sp>
      <p:cxnSp>
        <p:nvCxnSpPr>
          <p:cNvPr id="111" name="直接连接符 110"/>
          <p:cNvCxnSpPr/>
          <p:nvPr/>
        </p:nvCxnSpPr>
        <p:spPr>
          <a:xfrm>
            <a:off x="5998051" y="5556039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/>
        </p:nvSpPr>
        <p:spPr>
          <a:xfrm>
            <a:off x="9054423" y="4728572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sz="1600" dirty="0"/>
          </a:p>
        </p:txBody>
      </p:sp>
      <p:sp>
        <p:nvSpPr>
          <p:cNvPr id="113" name="文本框 112"/>
          <p:cNvSpPr txBox="1"/>
          <p:nvPr/>
        </p:nvSpPr>
        <p:spPr>
          <a:xfrm>
            <a:off x="7974590" y="4720666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</a:t>
            </a:r>
            <a:endParaRPr lang="zh-CN" altLang="en-US" sz="160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6839561" y="4724838"/>
            <a:ext cx="7003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</a:t>
            </a:r>
            <a:endParaRPr lang="zh-CN" altLang="en-US" sz="1600" dirty="0"/>
          </a:p>
        </p:txBody>
      </p:sp>
      <p:sp>
        <p:nvSpPr>
          <p:cNvPr id="118" name="文本框 117"/>
          <p:cNvSpPr txBox="1"/>
          <p:nvPr/>
        </p:nvSpPr>
        <p:spPr>
          <a:xfrm>
            <a:off x="5832361" y="4748575"/>
            <a:ext cx="700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1000</a:t>
            </a:r>
            <a:endParaRPr lang="zh-CN" altLang="en-US" sz="1600" dirty="0"/>
          </a:p>
        </p:txBody>
      </p:sp>
      <p:sp>
        <p:nvSpPr>
          <p:cNvPr id="122" name="文本框 121"/>
          <p:cNvSpPr txBox="1"/>
          <p:nvPr/>
        </p:nvSpPr>
        <p:spPr>
          <a:xfrm>
            <a:off x="5838228" y="5629777"/>
            <a:ext cx="7003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1000</a:t>
            </a:r>
            <a:endParaRPr lang="zh-CN" altLang="en-US" sz="160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6877253" y="5637646"/>
            <a:ext cx="6012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900</a:t>
            </a:r>
            <a:endParaRPr lang="zh-CN" altLang="en-US" sz="1600" dirty="0"/>
          </a:p>
        </p:txBody>
      </p:sp>
      <p:sp>
        <p:nvSpPr>
          <p:cNvPr id="124" name="文本框 123"/>
          <p:cNvSpPr txBox="1"/>
          <p:nvPr/>
        </p:nvSpPr>
        <p:spPr>
          <a:xfrm>
            <a:off x="7957520" y="5623125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90</a:t>
            </a:r>
            <a:endParaRPr lang="zh-CN" altLang="en-US" sz="160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9068276" y="5623125"/>
            <a:ext cx="470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sz="160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6440217" y="5633984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7" name="文本框 126"/>
          <p:cNvSpPr txBox="1"/>
          <p:nvPr/>
        </p:nvSpPr>
        <p:spPr>
          <a:xfrm>
            <a:off x="7516187" y="5623845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8590346" y="5614431"/>
            <a:ext cx="378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sz="160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9323557" y="5614997"/>
            <a:ext cx="1020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1998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4328" y="4414266"/>
            <a:ext cx="360072" cy="3469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348" y="4412401"/>
            <a:ext cx="323128" cy="2703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0604" y="4431631"/>
            <a:ext cx="314386" cy="270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1442" y="4421667"/>
            <a:ext cx="314386" cy="308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/>
      <p:bldP spid="25" grpId="0"/>
      <p:bldP spid="27" grpId="0"/>
      <p:bldP spid="28" grpId="0"/>
      <p:bldP spid="32" grpId="0"/>
      <p:bldP spid="36" grpId="0"/>
      <p:bldP spid="37" grpId="0"/>
      <p:bldP spid="41" grpId="0"/>
      <p:bldP spid="42" grpId="0"/>
      <p:bldP spid="43" grpId="0"/>
      <p:bldP spid="44" grpId="0"/>
      <p:bldP spid="45" grpId="0"/>
      <p:bldP spid="56" grpId="0" animBg="1"/>
      <p:bldP spid="57" grpId="0"/>
      <p:bldP spid="115" grpId="0"/>
      <p:bldP spid="47" grpId="0" animBg="1"/>
      <p:bldP spid="48" grpId="0"/>
      <p:bldP spid="49" grpId="0"/>
      <p:bldP spid="54" grpId="0"/>
      <p:bldP spid="70" grpId="0"/>
      <p:bldP spid="71" grpId="0"/>
      <p:bldP spid="72" grpId="0"/>
      <p:bldP spid="73" grpId="0"/>
      <p:bldP spid="88" grpId="0"/>
      <p:bldP spid="89" grpId="0"/>
      <p:bldP spid="90" grpId="0"/>
      <p:bldP spid="91" grpId="0"/>
      <p:bldP spid="92" grpId="0"/>
      <p:bldP spid="93" grpId="0"/>
      <p:bldP spid="94" grpId="0"/>
      <p:bldP spid="102" grpId="0"/>
      <p:bldP spid="103" grpId="0" animBg="1"/>
      <p:bldP spid="110" grpId="0"/>
      <p:bldP spid="112" grpId="0"/>
      <p:bldP spid="113" grpId="0"/>
      <p:bldP spid="114" grpId="0"/>
      <p:bldP spid="118" grpId="0"/>
      <p:bldP spid="122" grpId="0"/>
      <p:bldP spid="123" grpId="0"/>
      <p:bldP spid="125" grpId="0"/>
      <p:bldP spid="126" grpId="0"/>
      <p:bldP spid="127" grpId="0"/>
      <p:bldP spid="128" grpId="0"/>
      <p:bldP spid="1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十进制转二进制的算法</a:t>
            </a:r>
          </a:p>
        </p:txBody>
      </p:sp>
      <p:sp>
        <p:nvSpPr>
          <p:cNvPr id="2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3620894" cy="338554"/>
          </a:xfrm>
        </p:spPr>
        <p:txBody>
          <a:bodyPr/>
          <a:lstStyle/>
          <a:p>
            <a:pPr marL="285750" indent="-285750" eaLnBrk="1" hangingPunct="1"/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十进制数转二进制数：</a:t>
            </a:r>
            <a:r>
              <a:rPr lang="zh-CN" altLang="en-US" b="0" dirty="0">
                <a:solidFill>
                  <a:srgbClr val="333333"/>
                </a:solidFill>
                <a:effectLst/>
                <a:latin typeface="PingFang SC"/>
              </a:rPr>
              <a:t>除二取余法</a:t>
            </a:r>
            <a:endParaRPr lang="zh-CN" altLang="en-US" b="1" dirty="0">
              <a:solidFill>
                <a:srgbClr val="333333"/>
              </a:solidFill>
              <a:effectLst/>
              <a:latin typeface="PingFang SC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501970" y="2819050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604200" y="2759376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27222" y="2803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765891" y="318466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1690049" y="3184620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2186269" y="2786392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1357114" y="3172993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1816299" y="357850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1798173" y="3548309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2293043" y="3179307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428451" y="356544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848637" y="3972149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2353348" y="3561224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/>
          <p:cNvSpPr/>
          <p:nvPr/>
        </p:nvSpPr>
        <p:spPr>
          <a:xfrm>
            <a:off x="1939213" y="2695249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/>
          <p:cNvSpPr/>
          <p:nvPr/>
        </p:nvSpPr>
        <p:spPr>
          <a:xfrm>
            <a:off x="2130358" y="2902027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1099087" y="4521724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5" name="任意多边形: 形状 114"/>
          <p:cNvSpPr/>
          <p:nvPr/>
        </p:nvSpPr>
        <p:spPr>
          <a:xfrm>
            <a:off x="2156460" y="246714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5729607" y="2355463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文本占位符 1"/>
          <p:cNvSpPr txBox="1"/>
          <p:nvPr/>
        </p:nvSpPr>
        <p:spPr>
          <a:xfrm>
            <a:off x="5607447" y="1646134"/>
            <a:ext cx="2841842" cy="338554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二进制数转十进制数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5914025" y="3200976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0       0        1       1</a:t>
            </a: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68" y="2397085"/>
            <a:ext cx="217265" cy="28133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30" y="2406530"/>
            <a:ext cx="220051" cy="27854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257" y="2406423"/>
            <a:ext cx="214480" cy="272974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25" y="2414837"/>
            <a:ext cx="217265" cy="275760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5938130" y="2988738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x         x</a:t>
            </a:r>
          </a:p>
        </p:txBody>
      </p:sp>
      <p:cxnSp>
        <p:nvCxnSpPr>
          <p:cNvPr id="55" name="直接连接符 54"/>
          <p:cNvCxnSpPr/>
          <p:nvPr/>
        </p:nvCxnSpPr>
        <p:spPr>
          <a:xfrm>
            <a:off x="5998051" y="3526137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9054423" y="269867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8056348" y="272106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72" name="文本框 71"/>
          <p:cNvSpPr txBox="1"/>
          <p:nvPr/>
        </p:nvSpPr>
        <p:spPr>
          <a:xfrm>
            <a:off x="6932580" y="2695249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5914025" y="2720037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8" name="文本框 87"/>
          <p:cNvSpPr txBox="1"/>
          <p:nvPr/>
        </p:nvSpPr>
        <p:spPr>
          <a:xfrm>
            <a:off x="5922060" y="362405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89" name="文本框 88"/>
          <p:cNvSpPr txBox="1"/>
          <p:nvPr/>
        </p:nvSpPr>
        <p:spPr>
          <a:xfrm>
            <a:off x="6928182" y="3604082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8079359" y="3604406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2</a:t>
            </a:r>
            <a:endParaRPr lang="zh-CN" altLang="en-US" dirty="0"/>
          </a:p>
        </p:txBody>
      </p:sp>
      <p:sp>
        <p:nvSpPr>
          <p:cNvPr id="91" name="文本框 90"/>
          <p:cNvSpPr txBox="1"/>
          <p:nvPr/>
        </p:nvSpPr>
        <p:spPr>
          <a:xfrm>
            <a:off x="9068276" y="3593223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2" name="文本框 91"/>
          <p:cNvSpPr txBox="1"/>
          <p:nvPr/>
        </p:nvSpPr>
        <p:spPr>
          <a:xfrm>
            <a:off x="6440217" y="3604082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3" name="文本框 92"/>
          <p:cNvSpPr txBox="1"/>
          <p:nvPr/>
        </p:nvSpPr>
        <p:spPr>
          <a:xfrm>
            <a:off x="7516187" y="3593943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4" name="文本框 93"/>
          <p:cNvSpPr txBox="1"/>
          <p:nvPr/>
        </p:nvSpPr>
        <p:spPr>
          <a:xfrm>
            <a:off x="8590346" y="3584529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2" name="文本框 101"/>
          <p:cNvSpPr txBox="1"/>
          <p:nvPr/>
        </p:nvSpPr>
        <p:spPr>
          <a:xfrm>
            <a:off x="9369206" y="3585148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3</a:t>
            </a:r>
            <a:endParaRPr lang="zh-CN" altLang="en-US" dirty="0"/>
          </a:p>
        </p:txBody>
      </p:sp>
      <p:sp>
        <p:nvSpPr>
          <p:cNvPr id="69" name="文本框 68"/>
          <p:cNvSpPr txBox="1"/>
          <p:nvPr/>
        </p:nvSpPr>
        <p:spPr>
          <a:xfrm>
            <a:off x="5729607" y="4521724"/>
            <a:ext cx="4459654" cy="16653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914025" y="5367237"/>
            <a:ext cx="3548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       </a:t>
            </a: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       1</a:t>
            </a: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68" y="4563346"/>
            <a:ext cx="217265" cy="28133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330" y="4572791"/>
            <a:ext cx="220051" cy="27854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725" y="4581098"/>
            <a:ext cx="217265" cy="275760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5938130" y="5154999"/>
            <a:ext cx="43738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</a:rPr>
              <a:t>x         x                     x</a:t>
            </a:r>
          </a:p>
        </p:txBody>
      </p:sp>
      <p:cxnSp>
        <p:nvCxnSpPr>
          <p:cNvPr id="81" name="直接连接符 80"/>
          <p:cNvCxnSpPr/>
          <p:nvPr/>
        </p:nvCxnSpPr>
        <p:spPr>
          <a:xfrm>
            <a:off x="5998051" y="5692398"/>
            <a:ext cx="34063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本框 81"/>
          <p:cNvSpPr txBox="1"/>
          <p:nvPr/>
        </p:nvSpPr>
        <p:spPr>
          <a:xfrm>
            <a:off x="9054423" y="4864931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>
            <a:off x="6932580" y="4861510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5914025" y="4886298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5922060" y="5790311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8</a:t>
            </a:r>
            <a:endParaRPr lang="zh-CN" altLang="en-US" dirty="0"/>
          </a:p>
        </p:txBody>
      </p:sp>
      <p:sp>
        <p:nvSpPr>
          <p:cNvPr id="87" name="文本框 86"/>
          <p:cNvSpPr txBox="1"/>
          <p:nvPr/>
        </p:nvSpPr>
        <p:spPr>
          <a:xfrm>
            <a:off x="6928182" y="5770343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4</a:t>
            </a:r>
            <a:endParaRPr lang="zh-CN" altLang="en-US" dirty="0"/>
          </a:p>
        </p:txBody>
      </p:sp>
      <p:sp>
        <p:nvSpPr>
          <p:cNvPr id="96" name="文本框 95"/>
          <p:cNvSpPr txBox="1"/>
          <p:nvPr/>
        </p:nvSpPr>
        <p:spPr>
          <a:xfrm>
            <a:off x="9068276" y="5759484"/>
            <a:ext cx="470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1</a:t>
            </a:r>
            <a:endParaRPr lang="zh-CN" altLang="en-US" dirty="0"/>
          </a:p>
        </p:txBody>
      </p:sp>
      <p:sp>
        <p:nvSpPr>
          <p:cNvPr id="97" name="文本框 96"/>
          <p:cNvSpPr txBox="1"/>
          <p:nvPr/>
        </p:nvSpPr>
        <p:spPr>
          <a:xfrm>
            <a:off x="6440217" y="5770343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98" name="文本框 97"/>
          <p:cNvSpPr txBox="1"/>
          <p:nvPr/>
        </p:nvSpPr>
        <p:spPr>
          <a:xfrm>
            <a:off x="8808834" y="5751409"/>
            <a:ext cx="378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1750EB"/>
                </a:solidFill>
                <a:latin typeface="Consolas" panose="020B0609020204030204" pitchFamily="49" charset="0"/>
              </a:rPr>
              <a:t>+ </a:t>
            </a:r>
            <a:endParaRPr lang="zh-CN" altLang="en-US" dirty="0"/>
          </a:p>
        </p:txBody>
      </p:sp>
      <p:sp>
        <p:nvSpPr>
          <p:cNvPr id="100" name="文本框 99"/>
          <p:cNvSpPr txBox="1"/>
          <p:nvPr/>
        </p:nvSpPr>
        <p:spPr>
          <a:xfrm>
            <a:off x="9369206" y="5751409"/>
            <a:ext cx="6879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= 13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4" grpId="0"/>
      <p:bldP spid="80" grpId="0"/>
      <p:bldP spid="82" grpId="0"/>
      <p:bldP spid="84" grpId="0"/>
      <p:bldP spid="85" grpId="0"/>
      <p:bldP spid="86" grpId="0"/>
      <p:bldP spid="87" grpId="0"/>
      <p:bldP spid="96" grpId="0"/>
      <p:bldP spid="97" grpId="0"/>
      <p:bldP spid="98" grpId="0"/>
      <p:bldP spid="10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34868" y="2556861"/>
            <a:ext cx="1862576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97</a:t>
            </a:r>
            <a:r>
              <a:rPr lang="zh-CN" altLang="en-US" dirty="0"/>
              <a:t>：</a:t>
            </a:r>
            <a:r>
              <a:rPr lang="en-US" altLang="zh-CN" dirty="0"/>
              <a:t>01100001</a:t>
            </a:r>
            <a:endParaRPr lang="zh-CN" altLang="en-US" dirty="0"/>
          </a:p>
        </p:txBody>
      </p:sp>
      <p:sp>
        <p:nvSpPr>
          <p:cNvPr id="21" name="文本占位符 3"/>
          <p:cNvSpPr txBox="1"/>
          <p:nvPr/>
        </p:nvSpPr>
        <p:spPr>
          <a:xfrm>
            <a:off x="556609" y="1003043"/>
            <a:ext cx="25649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八进制、十六进制介绍</a:t>
            </a:r>
          </a:p>
        </p:txBody>
      </p:sp>
      <p:sp>
        <p:nvSpPr>
          <p:cNvPr id="5" name="对角圆角矩形 10"/>
          <p:cNvSpPr/>
          <p:nvPr/>
        </p:nvSpPr>
        <p:spPr>
          <a:xfrm>
            <a:off x="934868" y="5229337"/>
            <a:ext cx="8230776" cy="1202143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对角圆角矩形 11"/>
          <p:cNvSpPr/>
          <p:nvPr/>
        </p:nvSpPr>
        <p:spPr>
          <a:xfrm>
            <a:off x="836023" y="5194491"/>
            <a:ext cx="8230776" cy="113774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>
              <a:lnSpc>
                <a:spcPct val="150000"/>
              </a:lnSpc>
            </a:pP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程序中支持书写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二进制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八进制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的数据，分别需要以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0B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0b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或者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0x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开头。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1075906" y="4859679"/>
            <a:ext cx="2155997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注意</a:t>
            </a:r>
          </a:p>
        </p:txBody>
      </p:sp>
      <p:sp>
        <p:nvSpPr>
          <p:cNvPr id="2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56609" y="1520233"/>
            <a:ext cx="11553229" cy="519438"/>
          </a:xfrm>
          <a:noFill/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200000"/>
              </a:lnSpc>
            </a:pPr>
            <a:r>
              <a:rPr lang="zh-CN" altLang="en-US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为了便于观察和表示二进制，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推出了八进制和十六进制。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231902" y="2574225"/>
            <a:ext cx="2684803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  01</a:t>
            </a:r>
            <a:r>
              <a:rPr lang="zh-CN" altLang="en-US" dirty="0"/>
              <a:t>、</a:t>
            </a:r>
            <a:r>
              <a:rPr lang="en-US" altLang="zh-CN" dirty="0"/>
              <a:t>100</a:t>
            </a:r>
            <a:r>
              <a:rPr lang="zh-CN" altLang="en-US" dirty="0"/>
              <a:t>、</a:t>
            </a:r>
            <a:r>
              <a:rPr lang="en-US" altLang="zh-CN" dirty="0"/>
              <a:t>001</a:t>
            </a:r>
            <a:endParaRPr lang="zh-CN" altLang="en-US" dirty="0"/>
          </a:p>
        </p:txBody>
      </p:sp>
      <p:sp>
        <p:nvSpPr>
          <p:cNvPr id="16" name="文本占位符 1"/>
          <p:cNvSpPr txBox="1"/>
          <p:nvPr/>
        </p:nvSpPr>
        <p:spPr>
          <a:xfrm>
            <a:off x="530152" y="1980455"/>
            <a:ext cx="9548286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，共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个数字，这就是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八进制。</a:t>
            </a:r>
            <a:endParaRPr lang="en-US" altLang="zh-CN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占位符 1"/>
          <p:cNvSpPr txBox="1"/>
          <p:nvPr/>
        </p:nvSpPr>
        <p:spPr>
          <a:xfrm>
            <a:off x="530152" y="3010931"/>
            <a:ext cx="10792272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1" hangingPunct="1">
              <a:lnSpc>
                <a:spcPct val="200000"/>
              </a:lnSpc>
            </a:pP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，共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16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个数字，依次用：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0~9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B C D E F 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代表就是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十六进制。</a:t>
            </a:r>
            <a:endParaRPr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4868" y="3591834"/>
            <a:ext cx="1862576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97</a:t>
            </a:r>
            <a:r>
              <a:rPr lang="zh-CN" altLang="en-US" dirty="0"/>
              <a:t>： </a:t>
            </a:r>
            <a:r>
              <a:rPr lang="en-US" altLang="zh-CN" dirty="0"/>
              <a:t>01100001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231903" y="3591834"/>
            <a:ext cx="2684802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0110</a:t>
            </a:r>
            <a:r>
              <a:rPr lang="zh-CN" altLang="en-US" dirty="0"/>
              <a:t>、</a:t>
            </a:r>
            <a:r>
              <a:rPr lang="en-US" altLang="zh-CN" dirty="0"/>
              <a:t>0001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934868" y="4115502"/>
            <a:ext cx="1862576" cy="42937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250</a:t>
            </a:r>
            <a:r>
              <a:rPr lang="zh-CN" altLang="en-US" dirty="0"/>
              <a:t>：</a:t>
            </a:r>
            <a:r>
              <a:rPr lang="en-US" altLang="zh-CN" dirty="0"/>
              <a:t>11111010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944624" y="2598909"/>
            <a:ext cx="882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141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02927" y="3621853"/>
            <a:ext cx="882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 61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41486" y="4141527"/>
            <a:ext cx="2684802" cy="40334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/>
              <a:t>1111</a:t>
            </a:r>
            <a:r>
              <a:rPr lang="zh-CN" altLang="en-US" dirty="0"/>
              <a:t>、</a:t>
            </a:r>
            <a:r>
              <a:rPr lang="en-US" altLang="zh-CN" dirty="0"/>
              <a:t>1010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900116" y="4188112"/>
            <a:ext cx="882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--&gt;  FA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22" grpId="0" build="p"/>
      <p:bldP spid="15" grpId="0" animBg="1"/>
      <p:bldP spid="16" grpId="0"/>
      <p:bldP spid="18" grpId="0"/>
      <p:bldP spid="19" grpId="0" animBg="1"/>
      <p:bldP spid="20" grpId="0" animBg="1"/>
      <p:bldP spid="23" grpId="0" animBg="1"/>
      <p:bldP spid="25" grpId="0"/>
      <p:bldP spid="26" grpId="0"/>
      <p:bldP spid="27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4"/>
          <p:cNvSpPr/>
          <p:nvPr/>
        </p:nvSpPr>
        <p:spPr>
          <a:xfrm>
            <a:off x="1537970" y="1956435"/>
            <a:ext cx="3101975" cy="725805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任意多边形 3"/>
          <p:cNvSpPr/>
          <p:nvPr/>
        </p:nvSpPr>
        <p:spPr bwMode="auto">
          <a:xfrm>
            <a:off x="4203065" y="1955165"/>
            <a:ext cx="3087370" cy="725805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类型转换知识</a:t>
            </a:r>
            <a:endParaRPr lang="zh-CN" altLang="en-US" sz="2000" b="1" baseline="-3000" noProof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</p:txBody>
      </p:sp>
      <p:sp>
        <p:nvSpPr>
          <p:cNvPr id="16" name="文本框 43"/>
          <p:cNvSpPr txBox="1">
            <a:spLocks noChangeArrowheads="1"/>
          </p:cNvSpPr>
          <p:nvPr/>
        </p:nvSpPr>
        <p:spPr bwMode="auto">
          <a:xfrm>
            <a:off x="1700157" y="2152784"/>
            <a:ext cx="2391925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变量数据类型</a:t>
            </a:r>
          </a:p>
        </p:txBody>
      </p:sp>
      <p:sp>
        <p:nvSpPr>
          <p:cNvPr id="20" name="任意多边形 13"/>
          <p:cNvSpPr/>
          <p:nvPr/>
        </p:nvSpPr>
        <p:spPr bwMode="auto">
          <a:xfrm>
            <a:off x="6839585" y="1956435"/>
            <a:ext cx="3129280" cy="725805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noProof="1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49"/>
          <p:cNvSpPr txBox="1">
            <a:spLocks noChangeArrowheads="1"/>
          </p:cNvSpPr>
          <p:nvPr/>
        </p:nvSpPr>
        <p:spPr bwMode="auto">
          <a:xfrm>
            <a:off x="7492365" y="2150745"/>
            <a:ext cx="1833880" cy="330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运算符的使用</a:t>
            </a:r>
            <a:endParaRPr lang="zh-CN" altLang="en-US" sz="2000" b="1" baseline="-30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9" name="直接连接符 8"/>
          <p:cNvCxnSpPr/>
          <p:nvPr/>
        </p:nvCxnSpPr>
        <p:spPr>
          <a:xfrm flipV="1">
            <a:off x="901700" y="5128260"/>
            <a:ext cx="9017635" cy="889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13"/>
          <p:cNvSpPr txBox="1"/>
          <p:nvPr/>
        </p:nvSpPr>
        <p:spPr>
          <a:xfrm>
            <a:off x="4203065" y="3112770"/>
            <a:ext cx="2847340" cy="1270000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如何实现程序中不同类型的变量或者数据互相传输，不同类型的数据运算的结果数据的类型如何确定？</a:t>
            </a:r>
          </a:p>
        </p:txBody>
      </p:sp>
      <p:sp>
        <p:nvSpPr>
          <p:cNvPr id="40" name="文本框 13"/>
          <p:cNvSpPr txBox="1"/>
          <p:nvPr/>
        </p:nvSpPr>
        <p:spPr>
          <a:xfrm>
            <a:off x="7122160" y="3112770"/>
            <a:ext cx="2847340" cy="97472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程序中怎么进行数据的基本算术运算和逻辑运算，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具体提供了哪些运算方式</a:t>
            </a:r>
          </a:p>
        </p:txBody>
      </p:sp>
      <p:sp>
        <p:nvSpPr>
          <p:cNvPr id="19" name="文本占位符 3"/>
          <p:cNvSpPr txBox="1"/>
          <p:nvPr/>
        </p:nvSpPr>
        <p:spPr>
          <a:xfrm>
            <a:off x="786765" y="1073150"/>
            <a:ext cx="504380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关于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语言基础知识同学们需要学会什么？</a:t>
            </a:r>
          </a:p>
        </p:txBody>
      </p:sp>
      <p:sp>
        <p:nvSpPr>
          <p:cNvPr id="4" name="文本框 13"/>
          <p:cNvSpPr txBox="1"/>
          <p:nvPr/>
        </p:nvSpPr>
        <p:spPr>
          <a:xfrm>
            <a:off x="1525270" y="3112770"/>
            <a:ext cx="2741295" cy="97472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变量里的数据在计算机中是怎样存储的？变量有哪些数据类型？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4" grpId="1" animBg="1"/>
      <p:bldP spid="16" grpId="0"/>
      <p:bldP spid="20" grpId="0" bldLvl="0" animBg="1"/>
      <p:bldP spid="21" grpId="0"/>
      <p:bldP spid="39" grpId="0"/>
      <p:bldP spid="40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/>
          <p:cNvSpPr txBox="1"/>
          <p:nvPr/>
        </p:nvSpPr>
        <p:spPr>
          <a:xfrm>
            <a:off x="877136" y="1282971"/>
            <a:ext cx="94100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计算机的数据单位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52775" y="3001157"/>
            <a:ext cx="1666810" cy="2484206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1B = 8b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1750EB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TB =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7135" y="1800161"/>
            <a:ext cx="10031010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计算机最小的组成单元是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：字节，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 = 8b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的基础上，计算机发展出了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GB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….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这些数据单位。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504876" y="2461119"/>
            <a:ext cx="6645166" cy="2087175"/>
          </a:xfrm>
        </p:spPr>
        <p:txBody>
          <a:bodyPr>
            <a:noAutofit/>
          </a:bodyPr>
          <a:lstStyle/>
          <a:p>
            <a:r>
              <a:rPr lang="zh-CN" altLang="en-US" dirty="0"/>
              <a:t>二进制如何计算成十进制？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二进制如何计算成八进制？</a:t>
            </a:r>
            <a:endParaRPr lang="en-US" altLang="zh-CN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0-7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256" y="2169921"/>
            <a:ext cx="3619622" cy="13942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256" y="4839492"/>
            <a:ext cx="4624062" cy="584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623117" y="778408"/>
            <a:ext cx="6645166" cy="2087175"/>
          </a:xfrm>
        </p:spPr>
        <p:txBody>
          <a:bodyPr>
            <a:noAutofit/>
          </a:bodyPr>
          <a:lstStyle/>
          <a:p>
            <a:pPr lvl="1">
              <a:lnSpc>
                <a:spcPct val="200000"/>
              </a:lnSpc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dirty="0"/>
              <a:t>3.   </a:t>
            </a:r>
            <a:r>
              <a:rPr lang="zh-CN" altLang="en-US" dirty="0"/>
              <a:t>二进制如何计算成十六进制？</a:t>
            </a:r>
            <a:endParaRPr lang="en-US" altLang="zh-CN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每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位二进制作为一个单元，最小数是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，最大数是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15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0-15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16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个数字，依次用：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0~9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 B C D E F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代表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68553" y="4222979"/>
            <a:ext cx="2063186" cy="212532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 = 8b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KB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MB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TB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1024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GB</a:t>
            </a:r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文本占位符 5"/>
          <p:cNvSpPr txBox="1"/>
          <p:nvPr/>
        </p:nvSpPr>
        <p:spPr>
          <a:xfrm>
            <a:off x="4551470" y="3606289"/>
            <a:ext cx="5760538" cy="61669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  数据大小的单位换算是怎么样的？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982" y="2734406"/>
            <a:ext cx="2884622" cy="993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283777" y="592282"/>
            <a:ext cx="4873337" cy="469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变量里的数据在计算机中的底层原理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数据类型的作用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1521" y="1431214"/>
            <a:ext cx="95593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数据类型就是约束变量存储数据的形式。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077" y="2745197"/>
            <a:ext cx="4290286" cy="17896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6077" y="2015365"/>
            <a:ext cx="3099132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数据类型 变量名称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412" y="2183308"/>
            <a:ext cx="3286934" cy="185286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640" y="1600491"/>
            <a:ext cx="1977408" cy="2985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数据类型的分类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31519" y="1999349"/>
            <a:ext cx="82884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基本数据类型：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大类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种。</a:t>
            </a:r>
          </a:p>
        </p:txBody>
      </p:sp>
      <p:graphicFrame>
        <p:nvGraphicFramePr>
          <p:cNvPr id="36" name="表格 8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6021" y="2496247"/>
          <a:ext cx="10349253" cy="3550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76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85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0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数据类型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ea typeface="Alibaba PuHuiTi R" pitchFamily="18" charset="-122"/>
                        </a:rPr>
                        <a:t>关键字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取值范围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219200" rtl="0" eaLnBrk="1" latinLnBrk="0" hangingPunct="1"/>
                      <a:r>
                        <a:rPr kumimoji="0" lang="zh-CN" altLang="en-US" sz="1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  <a:ea typeface="Alibaba PuHuiTi R" pitchFamily="18" charset="-122"/>
                          <a:cs typeface="+mn-cs"/>
                        </a:rPr>
                        <a:t>内存占用（字节数）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308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byte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-128~127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63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short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-32768~32767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63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int(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默认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-2147483648~2147483647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(10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3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83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long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algn="l"/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-9223372036854775808 ~ 9223372036854775807 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(19</a:t>
                      </a:r>
                      <a:r>
                        <a:rPr kumimoji="0" lang="zh-CN" altLang="en-US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位数</a:t>
                      </a:r>
                      <a:r>
                        <a:rPr kumimoji="0" lang="en-US" altLang="zh-CN" sz="13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6308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浮点数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float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1.401298e-45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3.402823e+38 </a:t>
                      </a: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4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630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double</a:t>
                      </a:r>
                      <a:r>
                        <a:rPr kumimoji="0" lang="zh-CN" altLang="en-US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（默认）</a:t>
                      </a: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4.9000000e-324 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到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1.797693e+308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8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char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0-65535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2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63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rgbClr val="FFFFFF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boolean</a:t>
                      </a:r>
                      <a:endParaRPr kumimoji="0" lang="zh-CN" altLang="en-US" sz="13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89" marR="121889" marT="60996" marB="60996" anchor="ctr" horzOverflow="overflow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微软雅黑" panose="020B0503020204020204" pitchFamily="34" charset="-122"/>
                          <a:ea typeface="黑体" panose="02010609060101010101" pitchFamily="49" charset="-122"/>
                        </a:rPr>
                        <a:t>1</a:t>
                      </a:r>
                      <a:endParaRPr kumimoji="0" lang="zh-CN" altLang="en-US" sz="13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微软雅黑" panose="020B0503020204020204" pitchFamily="34" charset="-122"/>
                        <a:ea typeface="黑体" panose="02010609060101010101" pitchFamily="49" charset="-122"/>
                      </a:endParaRPr>
                    </a:p>
                  </a:txBody>
                  <a:tcPr marL="121887" marR="121887" marT="60996" marB="60996" anchor="ctr" horzOverflow="overflow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18118" y="1502451"/>
            <a:ext cx="7495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引用数据类型（除基本数据类型之外的，如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其他的后面学习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49289" y="1415648"/>
            <a:ext cx="7065416" cy="4511040"/>
          </a:xfrm>
        </p:spPr>
        <p:txBody>
          <a:bodyPr/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数据类型分为几种</a:t>
            </a:r>
            <a:r>
              <a:rPr lang="zh-CN" altLang="en-US" sz="1600" dirty="0"/>
              <a:t>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引用数据类型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:String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基本数据类型：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大类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种。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 short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（默认）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long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（默认）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浮点型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布尔型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随便写的整数、小数字面值默认什么类型？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，默认是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,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加上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L/l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类型的数据了。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23.8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，默认是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类型，加上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F/f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56306" y="1057752"/>
            <a:ext cx="6096000" cy="4016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9"/>
          <p:cNvSpPr txBox="1"/>
          <p:nvPr/>
        </p:nvSpPr>
        <p:spPr>
          <a:xfrm>
            <a:off x="718375" y="1791051"/>
            <a:ext cx="55739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l"/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的变量，可以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95548" y="2943158"/>
            <a:ext cx="2963332" cy="132343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12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12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文本占位符 3"/>
          <p:cNvSpPr txBox="1"/>
          <p:nvPr/>
        </p:nvSpPr>
        <p:spPr>
          <a:xfrm>
            <a:off x="718374" y="1198566"/>
            <a:ext cx="608850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什么是自动类型转换，为什么要学习自动类型转换？</a:t>
            </a:r>
          </a:p>
        </p:txBody>
      </p:sp>
      <p:sp>
        <p:nvSpPr>
          <p:cNvPr id="33" name="矩形 32"/>
          <p:cNvSpPr/>
          <p:nvPr/>
        </p:nvSpPr>
        <p:spPr>
          <a:xfrm>
            <a:off x="4843143" y="2936799"/>
            <a:ext cx="1197056" cy="350875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848055" y="2936799"/>
            <a:ext cx="1258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37723" y="3465992"/>
            <a:ext cx="4706650" cy="340799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379164" y="3474260"/>
            <a:ext cx="1224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95121" y="2546047"/>
            <a:ext cx="2963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自动类型转换的底层原理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7400" y="5328903"/>
            <a:ext cx="7416800" cy="83099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yte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  <a:sym typeface="Wingdings" panose="05000000000000000000" pitchFamily="2" charset="2"/>
              </a:rPr>
              <a:t>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      int     long     float     double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</a:p>
          <a:p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char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1446266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2614666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597519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4623689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5721932" y="5521020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2614666" y="5655728"/>
            <a:ext cx="677333" cy="28118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18374" y="4873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自动类型转换的其他形式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5994651" y="3031991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540466" y="3545181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527771" y="2949284"/>
            <a:ext cx="33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4509145" y="3465992"/>
            <a:ext cx="33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4924694" y="3460065"/>
            <a:ext cx="3508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00000000 00000000 00000000 </a:t>
            </a:r>
            <a:endParaRPr lang="zh-CN" altLang="en-US" dirty="0">
              <a:solidFill>
                <a:srgbClr val="00B0F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  <p:bldP spid="33" grpId="0" animBg="1"/>
      <p:bldP spid="34" grpId="0"/>
      <p:bldP spid="35" grpId="0" animBg="1"/>
      <p:bldP spid="36" grpId="0"/>
      <p:bldP spid="37" grpId="0"/>
      <p:bldP spid="38" grpId="0" animBg="1"/>
      <p:bldP spid="59" grpId="0"/>
      <p:bldP spid="31" grpId="0"/>
      <p:bldP spid="46" grpId="0"/>
      <p:bldP spid="47" grpId="0"/>
      <p:bldP spid="48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698124" y="1489841"/>
            <a:ext cx="7312572" cy="3206818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为什么要进行类型转换？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存在不同类型的变量赋值给其他类型的变量</a:t>
            </a:r>
            <a:endParaRPr kumimoji="1" lang="en-US" altLang="zh-CN" sz="15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自动类型转换是什么样的？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的变量，可以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的变量。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1679" y="134476"/>
            <a:ext cx="4873337" cy="6589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</a:rPr>
              <a:t>变量里的数据在计算机中的底层原理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阿里巴巴普惠体" panose="00020600040101010101" pitchFamily="18" charset="-122"/>
              </a:rPr>
              <a:t>自动类型转换</a:t>
            </a:r>
            <a:endParaRPr kumimoji="1" lang="en-US" altLang="zh-CN" dirty="0">
              <a:solidFill>
                <a:schemeClr val="tx1">
                  <a:lumMod val="85000"/>
                  <a:lumOff val="15000"/>
                </a:schemeClr>
              </a:solidFill>
              <a:ea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56306" y="1057752"/>
            <a:ext cx="6096000" cy="3957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9"/>
          <p:cNvSpPr txBox="1"/>
          <p:nvPr/>
        </p:nvSpPr>
        <p:spPr>
          <a:xfrm>
            <a:off x="710880" y="1805776"/>
            <a:ext cx="9711587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4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在表达式中，小范围类型的变量会自动转换成当前较大范围的类型再运算。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0880" y="3006778"/>
            <a:ext cx="8097058" cy="1564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注意事项：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表达式的最终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类型由表达式中的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最高类型决定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在表达式中，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直接转换成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类型参与运算的。 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5448" y="2368895"/>
            <a:ext cx="6722368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yte 、short、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char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    long     float     double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2992806" y="2561012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967192" y="2551524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4951029" y="2561012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049272" y="2551524"/>
            <a:ext cx="4487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占位符 3"/>
          <p:cNvSpPr txBox="1"/>
          <p:nvPr/>
        </p:nvSpPr>
        <p:spPr>
          <a:xfrm>
            <a:off x="710880" y="1330053"/>
            <a:ext cx="258265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表达式的自动类型转换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529668" y="1084254"/>
            <a:ext cx="7662332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表达式的自动类型转换是什么样的？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小范围的类型会自动转换成大范围的类型运算。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表达式的最终结果类型是由谁决定的？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最终类型由表达式中的最高类型决定。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表达式的有哪些类型转换是需要注意的？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 short char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是直接转换成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类型参与运算的。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68577" y="1188380"/>
            <a:ext cx="6096000" cy="4160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自动类型转换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表达式的自动类型转换</a:t>
            </a:r>
            <a:endParaRPr kumimoji="1"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endParaRPr kumimoji="1" lang="en-US" altLang="zh-CN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21200" y="935086"/>
            <a:ext cx="1803169" cy="517190"/>
          </a:xfrm>
        </p:spPr>
        <p:txBody>
          <a:bodyPr/>
          <a:lstStyle/>
          <a:p>
            <a:r>
              <a:rPr kumimoji="1" lang="zh-CN" altLang="en-US" dirty="0"/>
              <a:t>场景</a:t>
            </a:r>
          </a:p>
        </p:txBody>
      </p:sp>
      <p:sp>
        <p:nvSpPr>
          <p:cNvPr id="30" name="TextBox 9"/>
          <p:cNvSpPr txBox="1"/>
          <p:nvPr/>
        </p:nvSpPr>
        <p:spPr>
          <a:xfrm>
            <a:off x="721200" y="3105205"/>
            <a:ext cx="8760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类型范围大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的数据或者变量，不能直接</a:t>
            </a: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</a:t>
            </a:r>
            <a:r>
              <a:rPr lang="zh-CN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类型范围小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的变量，会报错。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18487" y="1530169"/>
            <a:ext cx="3884247" cy="78784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1200" y="1514859"/>
            <a:ext cx="3884247" cy="82994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功能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();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zh-CN" altLang="en-US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功能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2(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b)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文本占位符 3"/>
          <p:cNvSpPr txBox="1"/>
          <p:nvPr/>
        </p:nvSpPr>
        <p:spPr>
          <a:xfrm>
            <a:off x="721200" y="2634313"/>
            <a:ext cx="180316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问题</a:t>
            </a:r>
          </a:p>
        </p:txBody>
      </p:sp>
      <p:sp>
        <p:nvSpPr>
          <p:cNvPr id="18" name="文本占位符 3"/>
          <p:cNvSpPr txBox="1"/>
          <p:nvPr/>
        </p:nvSpPr>
        <p:spPr>
          <a:xfrm>
            <a:off x="721200" y="3947347"/>
            <a:ext cx="248581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强制类型转换</a:t>
            </a:r>
          </a:p>
        </p:txBody>
      </p:sp>
      <p:sp>
        <p:nvSpPr>
          <p:cNvPr id="19" name="TextBox 9"/>
          <p:cNvSpPr txBox="1"/>
          <p:nvPr/>
        </p:nvSpPr>
        <p:spPr>
          <a:xfrm>
            <a:off x="721200" y="4928533"/>
            <a:ext cx="4530897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、数据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1200" y="5580997"/>
            <a:ext cx="3884247" cy="82994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721200" y="4437940"/>
            <a:ext cx="87607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可以强行将类型范围大的变量、数据赋值给类型范围小的变量。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89969" y="1965588"/>
            <a:ext cx="1172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kumimoji="0" lang="zh-CN" altLang="zh-CN" sz="18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报错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7" grpId="0" animBg="1"/>
      <p:bldP spid="16" grpId="0"/>
      <p:bldP spid="18" grpId="0"/>
      <p:bldP spid="19" grpId="0" animBg="1"/>
      <p:bldP spid="21" grpId="0" bldLvl="0" animBg="1"/>
      <p:bldP spid="22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文本框 69"/>
          <p:cNvSpPr txBox="1"/>
          <p:nvPr/>
        </p:nvSpPr>
        <p:spPr>
          <a:xfrm>
            <a:off x="795020" y="1755140"/>
            <a:ext cx="3301365" cy="11988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nt 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charset="-122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 panose="020B0604020202020204" charset="-122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.println(</a:t>
            </a: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charset="-122"/>
                <a:ea typeface="JetBrains Mono"/>
              </a:rPr>
              <a:t>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);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// 20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89849" y="3874108"/>
            <a:ext cx="122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1011100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8222271" y="3893535"/>
            <a:ext cx="1093534" cy="313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819323" y="3308090"/>
            <a:ext cx="4481338" cy="313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4783913" y="3270937"/>
            <a:ext cx="4628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 00000000 00000101 11011100‬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10880" y="4839969"/>
            <a:ext cx="6844001" cy="1564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强制类型转换</a:t>
            </a:r>
            <a:r>
              <a:rPr lang="zh-CN" altLang="zh-CN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造成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丢失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溢出；</a:t>
            </a: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浮点型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转成整型，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丢掉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部分</a:t>
            </a:r>
            <a:r>
              <a:rPr lang="zh-CN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，保留整数部分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795020" y="3264535"/>
            <a:ext cx="3302000" cy="119888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 err="1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zh-CN" altLang="zh-CN" sz="16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nt </a:t>
            </a:r>
            <a:r>
              <a:rPr lang="en-US" altLang="zh-CN" sz="16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zh-CN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lang="en-US" altLang="zh-CN" sz="16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1500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 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 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byte</a:t>
            </a:r>
            <a:r>
              <a:rPr lang="en-US" altLang="zh-CN" sz="16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</a:t>
            </a:r>
            <a:r>
              <a:rPr lang="en-US" altLang="zh-CN" sz="16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charset="-122"/>
                <a:ea typeface="JetBrains Mono"/>
              </a:rPr>
              <a:t>System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 panose="020B0604020202020204" charset="-122"/>
                <a:ea typeface="JetBrains Mono"/>
              </a:rPr>
              <a:t>out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.println(</a:t>
            </a:r>
            <a:r>
              <a:rPr lang="en-US" altLang="zh-CN" sz="1600" dirty="0">
                <a:solidFill>
                  <a:srgbClr val="000000"/>
                </a:solidFill>
                <a:latin typeface="Arial Unicode MS" panose="020B0604020202020204" charset="-122"/>
                <a:ea typeface="JetBrains Mono"/>
              </a:rPr>
              <a:t>j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); 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// 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-36</a:t>
            </a:r>
            <a:endParaRPr kumimoji="0" lang="zh-CN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文本占位符 3"/>
          <p:cNvSpPr txBox="1"/>
          <p:nvPr/>
        </p:nvSpPr>
        <p:spPr>
          <a:xfrm>
            <a:off x="721200" y="1145915"/>
            <a:ext cx="257689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强制类型转换底层原理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534416" y="3274854"/>
            <a:ext cx="24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i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7904157" y="3564355"/>
            <a:ext cx="75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j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8198056" y="3189201"/>
            <a:ext cx="1222573" cy="12403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4723660" y="3598571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134599" y="4169733"/>
            <a:ext cx="54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位）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120822" y="2381534"/>
            <a:ext cx="1222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0010100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8153244" y="2400961"/>
            <a:ext cx="1093534" cy="313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4770136" y="1835735"/>
            <a:ext cx="4481338" cy="31333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4706679" y="1808554"/>
            <a:ext cx="471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0000000 00000000 00000000 00010100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4465389" y="1782280"/>
            <a:ext cx="24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endParaRPr lang="zh-CN" altLang="en-US" dirty="0"/>
          </a:p>
        </p:txBody>
      </p:sp>
      <p:sp>
        <p:nvSpPr>
          <p:cNvPr id="90" name="文本框 89"/>
          <p:cNvSpPr txBox="1"/>
          <p:nvPr/>
        </p:nvSpPr>
        <p:spPr>
          <a:xfrm>
            <a:off x="7835130" y="2071781"/>
            <a:ext cx="754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   b</a:t>
            </a:r>
            <a:endParaRPr lang="zh-CN" altLang="en-US" dirty="0"/>
          </a:p>
        </p:txBody>
      </p:sp>
      <p:sp>
        <p:nvSpPr>
          <p:cNvPr id="91" name="矩形 90"/>
          <p:cNvSpPr/>
          <p:nvPr/>
        </p:nvSpPr>
        <p:spPr>
          <a:xfrm>
            <a:off x="8129029" y="1696627"/>
            <a:ext cx="1222573" cy="12403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4654633" y="2105997"/>
            <a:ext cx="1000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(32</a:t>
            </a:r>
            <a:r>
              <a:rPr lang="zh-CN" altLang="en-US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</a:t>
            </a:r>
            <a:r>
              <a:rPr lang="en-US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zh-CN" sz="11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065572" y="2677159"/>
            <a:ext cx="5480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(8</a:t>
            </a:r>
            <a:r>
              <a:rPr lang="zh-CN" altLang="en-US" sz="1200" dirty="0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位）</a:t>
            </a:r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/>
      <p:bldP spid="28" grpId="0" animBg="1"/>
      <p:bldP spid="29" grpId="0" animBg="1"/>
      <p:bldP spid="32" grpId="0"/>
      <p:bldP spid="57" grpId="0" bldLvl="0" animBg="1"/>
      <p:bldP spid="51" grpId="0"/>
      <p:bldP spid="52" grpId="0"/>
      <p:bldP spid="39" grpId="0" animBg="1"/>
      <p:bldP spid="80" grpId="0"/>
      <p:bldP spid="81" grpId="0"/>
      <p:bldP spid="85" grpId="1"/>
      <p:bldP spid="86" grpId="0" animBg="1"/>
      <p:bldP spid="87" grpId="0" animBg="1"/>
      <p:bldP spid="88" grpId="0"/>
      <p:bldP spid="89" grpId="0"/>
      <p:bldP spid="90" grpId="0"/>
      <p:bldP spid="91" grpId="0" animBg="1"/>
      <p:bldP spid="92" grpId="0"/>
      <p:bldP spid="9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453469" y="1097988"/>
            <a:ext cx="7662332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什么是强制类型转换？</a:t>
            </a:r>
          </a:p>
          <a:p>
            <a:pPr marL="495300" lvl="1" indent="-2286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可以强行将类型范围大的变量、数据赋值给类型范围小的变量。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66700" lvl="1">
              <a:lnSpc>
                <a:spcPct val="200000"/>
              </a:lnSpc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pPr marL="495300" lvl="1" indent="-2286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kumimoji="1" lang="en-US" altLang="zh-CN" dirty="0">
              <a:latin typeface="Consolas" panose="020B0609020204030204" pitchFamily="49" charset="0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强制类型转换有哪些需要注意的？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6286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可能出现数据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丢失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628650" indent="-285750"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小数强制转换成整数是直接截断小数保留整数。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5096390" y="2718677"/>
            <a:ext cx="3922212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变量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变量、数据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B98A99-853C-F080-2574-02FD74BF38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根据父母身高预测子女身高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B2066D8-A5BA-D85E-360E-BE885952F0A9}"/>
              </a:ext>
            </a:extLst>
          </p:cNvPr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2195450" y="1798539"/>
            <a:ext cx="9623147" cy="43667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需求: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身高是具有遗传性的，子女的身高和父母的身高有一定的关系。假定，父母和子女的身高遗传关系如下：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儿子身高（厘米）＝(父亲身高＋母亲身高) ×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1.08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÷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2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女儿身高（厘米）＝(父亲身高×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0.923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＋母亲身高) ÷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2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现有父亲身高177CM,母亲身高165CM。求子女身高分别预计为多少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阿里巴巴普惠体" panose="00020600040101010101"/>
              </a:rPr>
              <a:t>，</a:t>
            </a:r>
            <a:r>
              <a:rPr lang="zh-CN" altLang="en-US" dirty="0">
                <a:solidFill>
                  <a:srgbClr val="AD2B26"/>
                </a:solidFill>
                <a:ea typeface="Alibaba PuHuiTi M" pitchFamily="18" charset="-122"/>
              </a:rPr>
              <a:t>要求结果保留整数部分</a:t>
            </a:r>
            <a:r>
              <a:rPr lang="zh-CN" altLang="en-US" dirty="0">
                <a:solidFill>
                  <a:srgbClr val="080808"/>
                </a:solidFill>
                <a:latin typeface="宋体" panose="02010600030101010101" pitchFamily="2" charset="-122"/>
                <a:ea typeface="阿里巴巴普惠体" panose="00020600040101010101"/>
              </a:rPr>
              <a:t>。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宋体" panose="02010600030101010101" pitchFamily="2" charset="-122"/>
              <a:ea typeface="阿里巴巴普惠体" panose="00020600040101010101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800" b="1" dirty="0">
                <a:solidFill>
                  <a:srgbClr val="080808"/>
                </a:solidFill>
                <a:latin typeface="宋体" panose="02010600030101010101" pitchFamily="2" charset="-122"/>
                <a:ea typeface="阿里巴巴普惠体" panose="00020600040101010101"/>
              </a:rPr>
              <a:t>分析：</a:t>
            </a:r>
            <a:endParaRPr lang="en-US" altLang="zh-CN" sz="1800" b="1" dirty="0">
              <a:solidFill>
                <a:srgbClr val="080808"/>
              </a:solidFill>
              <a:latin typeface="宋体" panose="02010600030101010101" pitchFamily="2" charset="-122"/>
              <a:ea typeface="阿里巴巴普惠体" panose="00020600040101010101"/>
            </a:endParaRPr>
          </a:p>
          <a:p>
            <a:pPr>
              <a:spcBef>
                <a:spcPct val="0"/>
              </a:spcBef>
            </a:pPr>
            <a:r>
              <a:rPr lang="zh-CN" altLang="en-US" dirty="0">
                <a:solidFill>
                  <a:srgbClr val="AD2B26"/>
                </a:solidFill>
                <a:ea typeface="Alibaba PuHuiTi M" pitchFamily="18" charset="-122"/>
                <a:sym typeface="Webdings" panose="05030102010509060703" pitchFamily="18" charset="2"/>
              </a:rPr>
              <a:t></a:t>
            </a:r>
            <a:r>
              <a:rPr lang="zh-CN" altLang="en-US" dirty="0">
                <a:solidFill>
                  <a:srgbClr val="AD2B26"/>
                </a:solidFill>
                <a:ea typeface="Alibaba PuHuiTi M" pitchFamily="18" charset="-122"/>
                <a:sym typeface="Wingdings 2" panose="05020102010507070707" pitchFamily="18" charset="2"/>
              </a:rPr>
              <a:t>定义两个变量，分别存储父亲身高和母亲身高</a:t>
            </a:r>
            <a:r>
              <a:rPr lang="zh-CN" altLang="en-US" dirty="0">
                <a:solidFill>
                  <a:srgbClr val="AD2B26"/>
                </a:solidFill>
                <a:ea typeface="Alibaba PuHuiTi M" pitchFamily="18" charset="-122"/>
              </a:rPr>
              <a:t>。</a:t>
            </a:r>
            <a:endParaRPr lang="en-US" altLang="zh-CN" dirty="0">
              <a:solidFill>
                <a:srgbClr val="AD2B26"/>
              </a:solidFill>
              <a:ea typeface="Alibaba PuHuiTi M" pitchFamily="18" charset="-122"/>
            </a:endParaRPr>
          </a:p>
          <a:p>
            <a:pPr>
              <a:spcBef>
                <a:spcPct val="0"/>
              </a:spcBef>
            </a:pP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dirty="0">
              <a:solidFill>
                <a:srgbClr val="080808"/>
              </a:solidFill>
              <a:latin typeface="宋体" panose="02010600030101010101" pitchFamily="2" charset="-122"/>
              <a:ea typeface="阿里巴巴普惠体" panose="00020600040101010101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sym typeface="Wingdings 2" panose="05020102010507070707" pitchFamily="18" charset="2"/>
              </a:rPr>
              <a:t>  </a:t>
            </a:r>
            <a:r>
              <a:rPr lang="en-US" altLang="zh-CN" dirty="0">
                <a:solidFill>
                  <a:srgbClr val="AD2B26"/>
                </a:solidFill>
                <a:ea typeface="Alibaba PuHuiTi M" pitchFamily="18" charset="-122"/>
                <a:sym typeface="Wingdings 2" panose="05020102010507070707" pitchFamily="18" charset="2"/>
              </a:rPr>
              <a:t></a:t>
            </a:r>
            <a:r>
              <a:rPr lang="zh-CN" altLang="en-US" dirty="0">
                <a:solidFill>
                  <a:srgbClr val="AD2B26"/>
                </a:solidFill>
                <a:ea typeface="Alibaba PuHuiTi M" pitchFamily="18" charset="-122"/>
                <a:sym typeface="Wingdings 2" panose="05020102010507070707" pitchFamily="18" charset="2"/>
              </a:rPr>
              <a:t>按照题目中的规则计算儿子身高和女儿身高，并将结果强转成</a:t>
            </a:r>
            <a:r>
              <a:rPr lang="en-US" altLang="zh-CN" dirty="0">
                <a:solidFill>
                  <a:srgbClr val="AD2B26"/>
                </a:solidFill>
                <a:ea typeface="Alibaba PuHuiTi M" pitchFamily="18" charset="-122"/>
                <a:sym typeface="Wingdings 2" panose="05020102010507070707" pitchFamily="18" charset="2"/>
              </a:rPr>
              <a:t>int</a:t>
            </a:r>
            <a:r>
              <a:rPr lang="zh-CN" altLang="en-US" dirty="0">
                <a:solidFill>
                  <a:srgbClr val="AD2B26"/>
                </a:solidFill>
                <a:ea typeface="Alibaba PuHuiTi M" pitchFamily="18" charset="-122"/>
                <a:sym typeface="Wingdings 2" panose="05020102010507070707" pitchFamily="18" charset="2"/>
              </a:rPr>
              <a:t>类型。</a:t>
            </a:r>
            <a:endParaRPr lang="en-US" altLang="zh-CN" dirty="0">
              <a:solidFill>
                <a:srgbClr val="AD2B26"/>
              </a:solidFill>
              <a:ea typeface="Alibaba PuHuiTi M" pitchFamily="18" charset="-122"/>
              <a:sym typeface="Wingdings 2" panose="05020102010507070707" pitchFamily="18" charset="2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zh-CN" sz="2400" dirty="0">
              <a:solidFill>
                <a:srgbClr val="AD2B26"/>
              </a:solidFill>
              <a:ea typeface="Alibaba PuHuiTi M" pitchFamily="18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3B4623A-4681-7EF6-3B4E-18D31CF0B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641" y="4614761"/>
            <a:ext cx="2825791" cy="553998"/>
          </a:xfrm>
          <a:prstGeom prst="rect">
            <a:avLst/>
          </a:prstGeom>
          <a:solidFill>
            <a:srgbClr val="FFFFE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/>
                <a:ea typeface="JetBrains Mono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/>
                <a:ea typeface="JetBrains Mono"/>
              </a:rPr>
              <a:t>father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/>
                <a:ea typeface="JetBrains Mono"/>
              </a:rPr>
              <a:t>179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/>
                <a:ea typeface="JetBrains Mono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/>
                <a:ea typeface="JetBrains Mono"/>
              </a:rPr>
              <a:t>mother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/>
                <a:ea typeface="JetBrains Mono"/>
              </a:rPr>
              <a:t>166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;</a:t>
            </a:r>
            <a:endParaRPr kumimoji="0" lang="zh-CN" altLang="zh-CN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CB3143A-5806-42D5-C093-77B7C12B9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5641" y="5767101"/>
            <a:ext cx="4588052" cy="553998"/>
          </a:xfrm>
          <a:prstGeom prst="rect">
            <a:avLst/>
          </a:prstGeom>
          <a:solidFill>
            <a:srgbClr val="FFFFE4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/>
                <a:ea typeface="JetBrains Mono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/>
                <a:ea typeface="JetBrains Mono"/>
              </a:rPr>
              <a:t>son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= (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/>
                <a:ea typeface="JetBrains Mono"/>
              </a:rPr>
              <a:t>int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) ((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/>
                <a:ea typeface="JetBrains Mono"/>
              </a:rPr>
              <a:t>father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+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/>
                <a:ea typeface="JetBrains Mono"/>
              </a:rPr>
              <a:t>mother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) *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/>
                <a:ea typeface="JetBrains Mono"/>
              </a:rPr>
              <a:t>1.08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/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/>
                <a:ea typeface="JetBrains Mono"/>
              </a:rPr>
              <a:t>2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);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</a:b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/>
                <a:ea typeface="JetBrains Mono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/>
                <a:ea typeface="JetBrains Mono"/>
              </a:rPr>
              <a:t>daughter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= (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/>
                <a:ea typeface="JetBrains Mono"/>
              </a:rPr>
              <a:t>int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) ((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/>
                <a:ea typeface="JetBrains Mono"/>
              </a:rPr>
              <a:t>father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*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/>
                <a:ea typeface="JetBrains Mono"/>
              </a:rPr>
              <a:t>0.923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+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/>
                <a:ea typeface="JetBrains Mono"/>
              </a:rPr>
              <a:t>mother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) /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/>
                <a:ea typeface="JetBrains Mono"/>
              </a:rPr>
              <a:t>2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/>
                <a:ea typeface="JetBrains Mono"/>
              </a:rPr>
              <a:t>);</a:t>
            </a:r>
            <a:endParaRPr kumimoji="0" lang="zh-CN" altLang="zh-CN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5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03335" y="767576"/>
            <a:ext cx="6096000" cy="4973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lvl="2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符号做连接符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kumimoji="1"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F6D967-0A8D-F52F-D3CE-092ECDFB6D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marL="1371600" lvl="3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基本算数运算符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371600" lvl="3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自增自减运算符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4400" lvl="4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符号做连接符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lvl="2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7354" y="264747"/>
            <a:ext cx="6096000" cy="605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marL="1371600" lvl="3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a typeface="阿里巴巴普惠体" panose="00020600040101010101" pitchFamily="18" charset="-122"/>
              </a:rPr>
              <a:t>基本算数运算符</a:t>
            </a:r>
          </a:p>
          <a:p>
            <a:pPr marL="1371600" lvl="3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自增自减运算符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4400" lvl="4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符号做连接符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lvl="2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84604"/>
            <a:ext cx="1317412" cy="51719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运算符</a:t>
            </a:r>
          </a:p>
        </p:txBody>
      </p:sp>
      <p:sp>
        <p:nvSpPr>
          <p:cNvPr id="30" name="TextBox 9"/>
          <p:cNvSpPr txBox="1"/>
          <p:nvPr/>
        </p:nvSpPr>
        <p:spPr>
          <a:xfrm>
            <a:off x="710880" y="1423640"/>
            <a:ext cx="7543800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运算符：对字面量或者变量进行操作的</a:t>
            </a:r>
            <a:r>
              <a:rPr lang="zh-CN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符号</a:t>
            </a:r>
            <a:r>
              <a:rPr lang="zh-CN" altLang="en-US" sz="16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10880" y="2507403"/>
          <a:ext cx="8488679" cy="3226497"/>
        </p:xfrm>
        <a:graphic>
          <a:graphicData uri="http://schemas.openxmlformats.org/drawingml/2006/table">
            <a:tbl>
              <a:tblPr/>
              <a:tblGrid>
                <a:gridCol w="1442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1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05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参考小学一年级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参考小学一年级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参考小学二年级，与“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×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”相同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与“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÷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”相同，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注意：在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Java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中两个整数相除结果还是整数。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60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获取的是两个数据做除法的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余数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文本占位符 3"/>
          <p:cNvSpPr txBox="1"/>
          <p:nvPr/>
        </p:nvSpPr>
        <p:spPr>
          <a:xfrm>
            <a:off x="710565" y="1966595"/>
            <a:ext cx="190817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dirty="0"/>
              <a:t>基本算数运算符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504267" y="1173480"/>
            <a:ext cx="7238153" cy="4511040"/>
          </a:xfrm>
        </p:spPr>
        <p:txBody>
          <a:bodyPr/>
          <a:lstStyle/>
          <a:p>
            <a:r>
              <a:rPr kumimoji="1" lang="zh-CN" altLang="en-US" dirty="0"/>
              <a:t>基本算数运算符有哪些？</a:t>
            </a:r>
            <a:endParaRPr kumimoji="1" lang="en-US" altLang="zh-CN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 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*、 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%</a:t>
            </a:r>
          </a:p>
          <a:p>
            <a:r>
              <a:rPr kumimoji="1" lang="en-US" altLang="zh-CN" dirty="0"/>
              <a:t>/</a:t>
            </a:r>
            <a:r>
              <a:rPr kumimoji="1" lang="zh-CN" altLang="en-US" dirty="0"/>
              <a:t> 需要注意什么，为什么？</a:t>
            </a:r>
            <a:endParaRPr kumimoji="1" lang="en-US" altLang="zh-CN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如果两个整数做除法，其结果一定是整数，因为最高类型是整数。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数值拆分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需求：一个三位数，将其拆分为个位、十位、百位后，打印在控制台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分析：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①：使用变量接收一个三位数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②：</a:t>
            </a:r>
            <a:r>
              <a:rPr lang="zh-CN" altLang="en-US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个位的计算：数值 </a:t>
            </a:r>
            <a:r>
              <a:rPr lang="en-US" altLang="zh-CN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% 10</a:t>
            </a:r>
          </a:p>
          <a:p>
            <a:r>
              <a:rPr lang="en-US" altLang="zh-CN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	</a:t>
            </a:r>
            <a:endParaRPr lang="zh-CN" altLang="en-US" dirty="0"/>
          </a:p>
        </p:txBody>
      </p:sp>
      <p:sp>
        <p:nvSpPr>
          <p:cNvPr id="10" name="TextBox 3"/>
          <p:cNvSpPr txBox="1"/>
          <p:nvPr/>
        </p:nvSpPr>
        <p:spPr>
          <a:xfrm>
            <a:off x="2195064" y="2545199"/>
            <a:ext cx="5465233" cy="738664"/>
          </a:xfrm>
          <a:prstGeom prst="rect">
            <a:avLst/>
          </a:prstGeom>
          <a:solidFill>
            <a:srgbClr val="0C0C0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</a:p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>
              <a:defRPr/>
            </a:pPr>
            <a:r>
              <a:rPr lang="en-US" altLang="zh-CN" sz="1400" b="1" dirty="0">
                <a:solidFill>
                  <a:srgbClr val="CCCCCC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zh-CN" sz="1400" b="1" dirty="0">
              <a:solidFill>
                <a:srgbClr val="CCCCCC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2285234" y="3922275"/>
            <a:ext cx="3661998" cy="20759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公式总结：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 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十位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10 % 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百位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10 / 10 % 10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千位 ：数值 </a:t>
            </a: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 10 / 10 / 10 % 10;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39109" y="200249"/>
            <a:ext cx="6096000" cy="605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marL="1371600" lvl="3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charset="0"/>
              <a:buChar char="p"/>
            </a:pPr>
            <a:r>
              <a:rPr kumimoji="1"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基本算数运算符</a:t>
            </a:r>
          </a:p>
          <a:p>
            <a:pPr marL="1371600" lvl="3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charset="0"/>
              <a:buChar char="p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自增自减运算符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14400" lvl="4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符号做连接符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+mn-ea"/>
            </a:endParaRPr>
          </a:p>
          <a:p>
            <a:pPr lvl="2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1118784"/>
            <a:ext cx="2657000" cy="517190"/>
          </a:xfrm>
        </p:spPr>
        <p:txBody>
          <a:bodyPr/>
          <a:lstStyle/>
          <a:p>
            <a:r>
              <a:rPr kumimoji="1" lang="zh-CN" altLang="en-US" dirty="0"/>
              <a:t>自增自减运算符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710880" y="3873500"/>
            <a:ext cx="5131120" cy="266293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12800" y="1697958"/>
          <a:ext cx="6612467" cy="1609543"/>
        </p:xfrm>
        <a:graphic>
          <a:graphicData uri="http://schemas.openxmlformats.org/drawingml/2006/table">
            <a:tbl>
              <a:tblPr/>
              <a:tblGrid>
                <a:gridCol w="1123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560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Alibaba PuHuiTi R" pitchFamily="18" charset="-122"/>
                        </a:rPr>
                        <a:t>++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自增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变量自身的值加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Alibaba PuHuiTi R" pitchFamily="18" charset="-122"/>
                        </a:rPr>
                        <a:t>--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自减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变量自身的值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Alibaba PuHuiTi R" pitchFamily="18" charset="-122"/>
                        </a:rPr>
                        <a:t>减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1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8"/>
          <p:cNvSpPr txBox="1"/>
          <p:nvPr/>
        </p:nvSpPr>
        <p:spPr>
          <a:xfrm>
            <a:off x="812800" y="3749531"/>
            <a:ext cx="6197600" cy="1565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>
              <a:lnSpc>
                <a:spcPct val="200000"/>
              </a:lnSpc>
              <a:defRPr/>
            </a:pPr>
            <a:r>
              <a:rPr lang="zh-CN" altLang="en-US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lang="en-US" altLang="zh-CN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4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  <a:cs typeface="阿里巴巴普惠体" panose="00020600040101010101" pitchFamily="18" charset="-122"/>
              </a:rPr>
              <a:t>++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  <a:cs typeface="阿里巴巴普惠体" panose="00020600040101010101" pitchFamily="18" charset="-122"/>
              </a:rPr>
              <a:t>和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  <a:cs typeface="阿里巴巴普惠体" panose="00020600040101010101" pitchFamily="18" charset="-122"/>
              </a:rPr>
              <a:t>--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/>
                <a:cs typeface="阿里巴巴普惠体" panose="00020600040101010101" pitchFamily="18" charset="-122"/>
              </a:rPr>
              <a:t>既可以放在变量的后边，也可以放在变量的前边。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lvl="4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只能操作变量，不能操作字面量的。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4236" y="1268222"/>
            <a:ext cx="3277764" cy="437338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340340" y="4267199"/>
            <a:ext cx="685800" cy="69426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09918" y="1157735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自增自减的使用注意事项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609918" y="2177427"/>
            <a:ext cx="5131120" cy="2662938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0" y="1635973"/>
            <a:ext cx="10263136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5350" lvl="5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如果不是单独使用（如在表达式中、或者同时有其它操作），放在变量前后会存在明显区别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409700" lvl="6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放在变量的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，先对变量进行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，再拿变量的值进行运算。 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1481089" y="2686705"/>
            <a:ext cx="2759396" cy="76706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 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5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rs</a:t>
            </a: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++a;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 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   </a:t>
            </a:r>
            <a:endParaRPr kumimoji="0" lang="en-US" altLang="zh-CN" sz="15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1481089" y="4223485"/>
            <a:ext cx="2759396" cy="76706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5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5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rs</a:t>
            </a:r>
            <a:r>
              <a:rPr lang="en-US" altLang="zh-CN" sz="15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b++;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 </a:t>
            </a:r>
            <a:r>
              <a:rPr kumimoji="0" lang="en-US" altLang="zh-CN" sz="16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   </a:t>
            </a:r>
            <a:endParaRPr kumimoji="0" lang="en-US" altLang="zh-CN" sz="15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-10321" y="3453774"/>
            <a:ext cx="8607244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09700" lvl="6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放在变量的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后面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，先拿变量的值进行运算，再对变量的值进行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 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662170" y="1367155"/>
            <a:ext cx="6875145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自增、自减运算符是什么，有什么作用，需要注意什么？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。对当前变量值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+1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-1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只能操作变量，不能操作字面量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自增、自减运算符在变量前后有区别吗？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如果单独使用放前后是没有区别的。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非单独使用：在变量前 ，先进行变量自增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自减，再使用变量。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非单独使用：在变量后 ，先使用变量，再进行变量自增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自减。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自增、自减拓展案例（有些面试题的笔试题可能会出现）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66315" y="1771015"/>
            <a:ext cx="3427730" cy="230695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charset="-122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c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charset="-122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d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charset="-122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charset="-122"/>
                <a:ea typeface="JetBrains Mono"/>
              </a:rPr>
              <a:t>rs3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= c++ + ++c - --d - ++d 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1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+ c--;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charset="-122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 panose="020B0604020202020204" charset="-122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charset="-122"/>
                <a:ea typeface="JetBrains Mono"/>
              </a:rPr>
              <a:t>rs3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charset="-122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 panose="020B0604020202020204" charset="-122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.println(c);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charset="-122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 panose="020B0604020202020204" charset="-122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.println(d);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03335" y="767576"/>
            <a:ext cx="6096000" cy="4973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+符号做连接符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2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>
                <a:sym typeface="+mn-ea"/>
              </a:rPr>
              <a:t>“</a:t>
            </a:r>
            <a:r>
              <a:rPr kumimoji="1" lang="en-US" altLang="zh-CN">
                <a:solidFill>
                  <a:srgbClr val="C00000"/>
                </a:solidFill>
                <a:sym typeface="+mn-ea"/>
              </a:rPr>
              <a:t>+</a:t>
            </a:r>
            <a:r>
              <a:rPr kumimoji="1">
                <a:sym typeface="+mn-ea"/>
              </a:rPr>
              <a:t>”</a:t>
            </a:r>
            <a:r>
              <a:rPr kumimoji="1" lang="en-US" altLang="zh-CN">
                <a:sym typeface="+mn-ea"/>
              </a:rPr>
              <a:t> </a:t>
            </a:r>
            <a:r>
              <a:rPr kumimoji="1">
                <a:sym typeface="+mn-ea"/>
              </a:rPr>
              <a:t>做连接符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0880" y="1506815"/>
            <a:ext cx="7212559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”符号与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字符串运算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的时候是用作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连接符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的，其结果依然是一个字符串。    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834072" y="2306813"/>
            <a:ext cx="5261928" cy="3609386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“abc”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‘a’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"abc"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'a’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itheima 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"itheima"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"itheima"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(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'a'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92034" y="3783237"/>
            <a:ext cx="5556408" cy="765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独门秘籍：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能算则算，不能算就在一起。（计算机很聪明）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723" y="1705722"/>
            <a:ext cx="3836010" cy="159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66904" y="519546"/>
            <a:ext cx="4873337" cy="469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变量详解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变量里的数据在计算机中的底层原理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</a:t>
            </a:r>
            <a:endParaRPr kumimoji="1"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662170" y="1367155"/>
            <a:ext cx="6875145" cy="4511040"/>
          </a:xfrm>
        </p:spPr>
        <p:txBody>
          <a:bodyPr/>
          <a:lstStyle/>
          <a:p>
            <a:r>
              <a:rPr kumimoji="1" lang="en-US" altLang="zh-CN" dirty="0"/>
              <a:t>+ </a:t>
            </a:r>
            <a:r>
              <a:rPr kumimoji="1" lang="zh-CN" altLang="en-US" dirty="0"/>
              <a:t>除了做基本数学运算，还有哪些功能？</a:t>
            </a:r>
            <a:endParaRPr kumimoji="1" lang="en-US" altLang="zh-CN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与字符串做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运算时会被当成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连接符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，其结果还是字符串</a:t>
            </a:r>
            <a:r>
              <a:rPr kumimoji="1" lang="zh-CN" altLang="en-US" dirty="0">
                <a:latin typeface="Consolas" panose="020B0609020204030204" pitchFamily="49" charset="0"/>
              </a:rPr>
              <a:t>。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能算则算，不能算就在一起。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22336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03335" y="767576"/>
            <a:ext cx="6096000" cy="4973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marL="914400" lvl="4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符号做连接符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三角形 9"/>
          <p:cNvSpPr/>
          <p:nvPr/>
        </p:nvSpPr>
        <p:spPr>
          <a:xfrm rot="2651319">
            <a:off x="717495" y="5877315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TextBox 6"/>
          <p:cNvSpPr txBox="1"/>
          <p:nvPr/>
        </p:nvSpPr>
        <p:spPr>
          <a:xfrm>
            <a:off x="790319" y="5780338"/>
            <a:ext cx="6767513" cy="42595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注意：扩展的赋值运算符隐含了强制类型转换。</a:t>
            </a:r>
            <a:endParaRPr lang="en-US" altLang="zh-CN" sz="1600" b="1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基本赋值运算符</a:t>
            </a:r>
          </a:p>
        </p:txBody>
      </p:sp>
      <p:sp>
        <p:nvSpPr>
          <p:cNvPr id="11" name="TextBox 6"/>
          <p:cNvSpPr txBox="1"/>
          <p:nvPr/>
        </p:nvSpPr>
        <p:spPr>
          <a:xfrm>
            <a:off x="710880" y="1390489"/>
            <a:ext cx="7331151" cy="79643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就是“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”。 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占位符 3"/>
          <p:cNvSpPr txBox="1"/>
          <p:nvPr/>
        </p:nvSpPr>
        <p:spPr>
          <a:xfrm>
            <a:off x="710880" y="2439731"/>
            <a:ext cx="203046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扩展赋值运算符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0319" y="3014187"/>
          <a:ext cx="9749261" cy="2605917"/>
        </p:xfrm>
        <a:graphic>
          <a:graphicData uri="http://schemas.openxmlformats.org/drawingml/2006/table">
            <a:tbl>
              <a:tblPr/>
              <a:tblGrid>
                <a:gridCol w="165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36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38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03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+=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加后赋值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a+=b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en-US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a+b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+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-=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减后赋值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a-=b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)(a-b);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2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*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=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onsolas" panose="020B0609020204030204" pitchFamily="49" charset="0"/>
                        <a:ea typeface="Alibaba PuHuiTi R" pitchFamily="18" charset="-122"/>
                        <a:cs typeface="+mn-cs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乘后赋值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a*=b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)(a*b);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r>
                        <a:rPr lang="en-US" altLang="zh-CN" sz="1600" b="1" kern="12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1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/=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除后赋值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a/=b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)(a/b);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r>
                        <a:rPr lang="en-US" altLang="zh-CN" sz="16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的商给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1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%=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取余后赋值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a%=b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等价于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= (a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的数据类型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)(</a:t>
                      </a:r>
                      <a:r>
                        <a:rPr kumimoji="0" lang="en-US" altLang="zh-CN" sz="16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a%b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); 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将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 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%</a:t>
                      </a:r>
                      <a:r>
                        <a:rPr lang="en-US" altLang="zh-CN" sz="16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的商给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937260" y="1877060"/>
            <a:ext cx="6443345" cy="33718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 panose="020B0604020202020204" charset="-122"/>
                <a:ea typeface="JetBrains Mono"/>
              </a:rPr>
              <a:t>int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 panose="020B0604020202020204" charset="-122"/>
                <a:ea typeface="JetBrains Mono"/>
              </a:rPr>
              <a:t>a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=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10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; 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// 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先看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“=”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右边，把数据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10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赋值给左边的变量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a</a:t>
            </a:r>
            <a:r>
              <a:rPr kumimoji="0" lang="zh-CN" altLang="zh-CN" sz="1600" b="0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存储。</a:t>
            </a:r>
            <a:endParaRPr kumimoji="0" lang="zh-CN" altLang="zh-CN" sz="36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096390" y="992176"/>
            <a:ext cx="6646030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赋值运算符有哪些？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、*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%=</a:t>
            </a:r>
          </a:p>
          <a:p>
            <a:r>
              <a:rPr kumimoji="1" lang="zh-CN" altLang="en-US" dirty="0">
                <a:latin typeface="Consolas" panose="020B0609020204030204" pitchFamily="49" charset="0"/>
              </a:rPr>
              <a:t>作用是什么？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基本作用是赋值，扩展运算符还自带了强制类型转换。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+=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还可以实现数据的累加，把别人的数据加给自己。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03335" y="767576"/>
            <a:ext cx="6096000" cy="4973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符号做连接符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2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  <a:endParaRPr kumimoji="1" lang="en-US" altLang="zh-CN" sz="1600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90319" y="2094412"/>
          <a:ext cx="9689995" cy="2814168"/>
        </p:xfrm>
        <a:graphic>
          <a:graphicData uri="http://schemas.openxmlformats.org/drawingml/2006/table">
            <a:tbl>
              <a:tblPr/>
              <a:tblGrid>
                <a:gridCol w="2552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7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109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==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a==b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，判断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的值是否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相等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a!=b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和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的值是否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不相等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a&gt;b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  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5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a&gt;=b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大于等于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</a:t>
                      </a: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a&lt;b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  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&lt;=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a&lt;=b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，判断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小于等于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b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，不成立为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8" marB="4574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三角形 9"/>
          <p:cNvSpPr/>
          <p:nvPr/>
        </p:nvSpPr>
        <p:spPr>
          <a:xfrm rot="2651319">
            <a:off x="717495" y="5556884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67599" y="5205725"/>
            <a:ext cx="10456801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在做相等判断时，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千万不要把  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误写成  </a:t>
            </a:r>
            <a:r>
              <a:rPr lang="en-US" altLang="zh-CN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</a:t>
            </a:r>
            <a:r>
              <a:rPr lang="zh-CN" altLang="en-US" sz="18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endParaRPr lang="en-US" altLang="zh-CN" sz="18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占位符 3"/>
          <p:cNvSpPr txBox="1"/>
          <p:nvPr/>
        </p:nvSpPr>
        <p:spPr>
          <a:xfrm>
            <a:off x="731521" y="994994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关系运算符</a:t>
            </a:r>
          </a:p>
        </p:txBody>
      </p:sp>
      <p:sp>
        <p:nvSpPr>
          <p:cNvPr id="16" name="TextBox 6"/>
          <p:cNvSpPr txBox="1"/>
          <p:nvPr/>
        </p:nvSpPr>
        <p:spPr>
          <a:xfrm>
            <a:off x="710880" y="1491512"/>
            <a:ext cx="9271320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是对数据进行条件判断的符号，最终会返回一个比较的布尔结果（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false,true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03335" y="767576"/>
            <a:ext cx="6096000" cy="4973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符号做连接符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2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21200" y="1187453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逻辑运算符</a:t>
            </a:r>
          </a:p>
        </p:txBody>
      </p:sp>
      <p:sp>
        <p:nvSpPr>
          <p:cNvPr id="18" name="TextBox 8"/>
          <p:cNvSpPr txBox="1"/>
          <p:nvPr/>
        </p:nvSpPr>
        <p:spPr>
          <a:xfrm>
            <a:off x="770255" y="1652270"/>
            <a:ext cx="7406005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逻辑运算符作用于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布尔值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，会做逻辑运算，最终返回一个布尔结果。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40988" y="2896391"/>
          <a:ext cx="8483373" cy="3165796"/>
        </p:xfrm>
        <a:graphic>
          <a:graphicData uri="http://schemas.openxmlformats.org/drawingml/2006/table">
            <a:tbl>
              <a:tblPr/>
              <a:tblGrid>
                <a:gridCol w="88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39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03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介绍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3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逻辑与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9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必须都是</a:t>
                      </a:r>
                      <a:r>
                        <a:rPr lang="en-US" altLang="zh-CN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，结果才是</a:t>
                      </a:r>
                      <a:r>
                        <a:rPr lang="en-US" altLang="zh-CN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true;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只要有一个是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，结果一定是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</a:p>
                  </a:txBody>
                  <a:tcPr marL="91408" marR="91408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3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逻辑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只要有一个为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、结果就是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</a:p>
                  </a:txBody>
                  <a:tcPr marL="91408" marR="91408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4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！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逻辑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非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你真我假、你假我真。 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!true=false 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 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!false= true</a:t>
                      </a:r>
                    </a:p>
                  </a:txBody>
                  <a:tcPr marL="91408" marR="91408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34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^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  <a:sym typeface="+mn-ea"/>
                        </a:rPr>
                        <a:t>逻辑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异或</a:t>
                      </a:r>
                    </a:p>
                  </a:txBody>
                  <a:tcPr marL="91408" marR="91408" marT="45721" marB="4572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如果两个条件都是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或者都是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则结果是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。两个条件不同结果是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。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30" marB="4573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0" y="2137684"/>
            <a:ext cx="6191250" cy="504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短路逻辑运算符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31521" y="1583046"/>
          <a:ext cx="8500645" cy="1609543"/>
        </p:xfrm>
        <a:graphic>
          <a:graphicData uri="http://schemas.openxmlformats.org/drawingml/2006/table">
            <a:tbl>
              <a:tblPr/>
              <a:tblGrid>
                <a:gridCol w="14448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5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99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符号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介绍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&amp;&amp;</a:t>
                      </a: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短路与</a:t>
                      </a: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判断结果与“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&amp;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”一样。过程是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左边为 </a:t>
                      </a:r>
                      <a:r>
                        <a:rPr lang="en-US" altLang="zh-CN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，右边则不执行。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95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||</a:t>
                      </a:r>
                      <a:endParaRPr kumimoji="0" lang="zh-CN" alt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短路或</a:t>
                      </a: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判断结果与“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”一样。过程是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左边为 </a:t>
                      </a:r>
                      <a:r>
                        <a:rPr lang="en-US" altLang="zh-CN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lang="zh-CN" altLang="en-US" sz="1400" b="1" dirty="0">
                          <a:solidFill>
                            <a:schemeClr val="accent2"/>
                          </a:solidFill>
                          <a:latin typeface="Consolas" panose="020B0609020204030204" pitchFamily="49" charset="0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 右边则不执行。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7" marR="121877" marT="61001" marB="6100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731521" y="3310204"/>
            <a:ext cx="10490521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注意：逻辑与 “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逻辑或“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  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无论左边是 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还是</a:t>
            </a: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true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右边都要执行。</a:t>
            </a:r>
          </a:p>
          <a:p>
            <a:pPr marL="0" lvl="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有时候这会产生一些不必要的异常，例如：</a:t>
            </a:r>
          </a:p>
          <a:p>
            <a:pPr marL="0" lvl="4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16610" y="4220845"/>
            <a:ext cx="3738245" cy="156845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System.out.println(true | (1/0 == 1));    // 异常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System.out.println(true || (1/0 == 1));     // 正常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System.out.println(false &amp; (1/0 == 1));   // 异常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System.out.println(false &amp;&amp; (1/0 == 1));    // 正常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824729" y="4220845"/>
            <a:ext cx="6635749" cy="1072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zh-CN" altLang="en-US" sz="1600" b="1" dirty="0">
                <a:ln>
                  <a:noFill/>
                </a:ln>
                <a:solidFill>
                  <a:srgbClr val="AD2B26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特别提示：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zh-CN" altLang="en-US" sz="140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对于 &amp; 和 | 做逻辑运算，即使左右两边都不产生异常，也不如 &amp;&amp; 和 || 高效</a:t>
            </a:r>
          </a:p>
          <a:p>
            <a:pPr algn="l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  <a:defRPr/>
            </a:pPr>
            <a:r>
              <a:rPr lang="zh-CN" altLang="en-US" sz="140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因此，实际开发中做逻辑与和逻辑或运算，</a:t>
            </a:r>
            <a:r>
              <a:rPr lang="zh-CN" altLang="en-US" sz="1400" b="1" dirty="0">
                <a:ln>
                  <a:noFill/>
                </a:ln>
                <a:solidFill>
                  <a:srgbClr val="C00000"/>
                </a:solidFill>
                <a:effectLst/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直接使用短路逻辑运算符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3" grpId="1" animBg="1"/>
      <p:bldP spid="5" grpId="0"/>
      <p:bldP spid="5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779396" y="1540437"/>
            <a:ext cx="8033456" cy="4511040"/>
          </a:xfrm>
        </p:spPr>
        <p:txBody>
          <a:bodyPr/>
          <a:lstStyle/>
          <a:p>
            <a:r>
              <a:rPr kumimoji="1" lang="zh-CN" altLang="en-US" dirty="0">
                <a:latin typeface="Consolas" panose="020B0609020204030204" pitchFamily="49" charset="0"/>
              </a:rPr>
              <a:t>逻辑运算符有哪些，有什么特点？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逻辑与“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：有一个为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短路与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 一个为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前一个为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false,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后一个条件不执行了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逻辑或“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”：有一个为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短路或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||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：一个为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、结果是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前一个为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，后一个条件不执行了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逻辑非“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”：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!false=true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 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!true=false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逻辑异或“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^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：相同是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、不同是</a:t>
            </a: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实际开发中、常用的逻辑运算符还是：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&amp;&amp;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、 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|| </a:t>
            </a: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!</a:t>
            </a:r>
          </a:p>
          <a:p>
            <a:pPr lvl="1"/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zh-CN" altLang="en-US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文本占位符 3"/>
          <p:cNvSpPr txBox="1"/>
          <p:nvPr/>
        </p:nvSpPr>
        <p:spPr>
          <a:xfrm>
            <a:off x="710880" y="102475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</a:rPr>
              <a:t> 二进制</a:t>
            </a:r>
          </a:p>
        </p:txBody>
      </p:sp>
      <p:sp>
        <p:nvSpPr>
          <p:cNvPr id="4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566611"/>
            <a:ext cx="5193974" cy="517190"/>
          </a:xfrm>
        </p:spPr>
        <p:txBody>
          <a:bodyPr/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只有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按照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</a:t>
            </a:r>
            <a:r>
              <a:rPr lang="en-US" altLang="zh-CN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的方式表示数据：</a:t>
            </a:r>
          </a:p>
        </p:txBody>
      </p:sp>
      <p:sp>
        <p:nvSpPr>
          <p:cNvPr id="43" name="对角圆角矩形 10"/>
          <p:cNvSpPr/>
          <p:nvPr/>
        </p:nvSpPr>
        <p:spPr>
          <a:xfrm>
            <a:off x="5014429" y="2453460"/>
            <a:ext cx="4087112" cy="1207778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对角圆角矩形 11"/>
          <p:cNvSpPr/>
          <p:nvPr/>
        </p:nvSpPr>
        <p:spPr>
          <a:xfrm>
            <a:off x="4915585" y="2418613"/>
            <a:ext cx="4087112" cy="113774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1" name="Rectangle 10"/>
          <p:cNvSpPr>
            <a:spLocks noChangeArrowheads="1"/>
          </p:cNvSpPr>
          <p:nvPr/>
        </p:nvSpPr>
        <p:spPr bwMode="auto">
          <a:xfrm>
            <a:off x="5461632" y="2083801"/>
            <a:ext cx="2963393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Arial" panose="020B0604020202020204" pitchFamily="34" charset="0"/>
              </a:rPr>
              <a:t>想一想</a:t>
            </a:r>
          </a:p>
        </p:txBody>
      </p:sp>
      <p:sp>
        <p:nvSpPr>
          <p:cNvPr id="52" name="TextBox 17"/>
          <p:cNvSpPr txBox="1"/>
          <p:nvPr/>
        </p:nvSpPr>
        <p:spPr>
          <a:xfrm>
            <a:off x="5280881" y="2944904"/>
            <a:ext cx="3711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defTabSz="914400">
              <a:buFont typeface="Wingdings" panose="05000000000000000000" pitchFamily="2" charset="2"/>
              <a:buNone/>
            </a:pPr>
            <a:r>
              <a:rPr lang="zh-CN" altLang="en-US" sz="1600" dirty="0"/>
              <a:t>请问：</a:t>
            </a:r>
            <a:r>
              <a:rPr lang="en-US" altLang="zh-CN" sz="1600" dirty="0"/>
              <a:t>6</a:t>
            </a:r>
            <a:r>
              <a:rPr lang="zh-CN" altLang="en-US" sz="1600" dirty="0"/>
              <a:t>是的二进制是多少？     </a:t>
            </a:r>
            <a:endParaRPr lang="en-US" altLang="zh-CN" sz="1600" dirty="0"/>
          </a:p>
        </p:txBody>
      </p:sp>
      <p:sp>
        <p:nvSpPr>
          <p:cNvPr id="88" name="文本框 50"/>
          <p:cNvSpPr txBox="1"/>
          <p:nvPr/>
        </p:nvSpPr>
        <p:spPr>
          <a:xfrm>
            <a:off x="1038985" y="2338069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89" name="直接箭头连接符 2"/>
          <p:cNvCxnSpPr/>
          <p:nvPr/>
        </p:nvCxnSpPr>
        <p:spPr>
          <a:xfrm>
            <a:off x="1482808" y="2544913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文本框 50"/>
          <p:cNvSpPr txBox="1"/>
          <p:nvPr/>
        </p:nvSpPr>
        <p:spPr>
          <a:xfrm>
            <a:off x="2460889" y="2355796"/>
            <a:ext cx="6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0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927894" y="2336788"/>
            <a:ext cx="1954791" cy="3840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文本框 50"/>
          <p:cNvSpPr txBox="1"/>
          <p:nvPr/>
        </p:nvSpPr>
        <p:spPr>
          <a:xfrm>
            <a:off x="1038985" y="3888710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98" name="直接箭头连接符 2"/>
          <p:cNvCxnSpPr/>
          <p:nvPr/>
        </p:nvCxnSpPr>
        <p:spPr>
          <a:xfrm>
            <a:off x="1451951" y="4073376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927892" y="3551320"/>
            <a:ext cx="1954791" cy="7807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11" name="文本框 50"/>
          <p:cNvSpPr txBox="1"/>
          <p:nvPr/>
        </p:nvSpPr>
        <p:spPr>
          <a:xfrm>
            <a:off x="1038983" y="2965476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12" name="直接箭头连接符 2"/>
          <p:cNvCxnSpPr/>
          <p:nvPr/>
        </p:nvCxnSpPr>
        <p:spPr>
          <a:xfrm>
            <a:off x="1482806" y="3172320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文本框 50"/>
          <p:cNvSpPr txBox="1"/>
          <p:nvPr/>
        </p:nvSpPr>
        <p:spPr>
          <a:xfrm>
            <a:off x="2460887" y="2983203"/>
            <a:ext cx="6965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927892" y="2964195"/>
            <a:ext cx="1954791" cy="3840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文本框 114"/>
          <p:cNvSpPr txBox="1"/>
          <p:nvPr/>
        </p:nvSpPr>
        <p:spPr>
          <a:xfrm>
            <a:off x="2472093" y="3511260"/>
            <a:ext cx="2925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endParaRPr lang="zh-CN" altLang="en-US" sz="1600" dirty="0"/>
          </a:p>
        </p:txBody>
      </p:sp>
      <p:sp>
        <p:nvSpPr>
          <p:cNvPr id="116" name="文本框 115"/>
          <p:cNvSpPr txBox="1"/>
          <p:nvPr/>
        </p:nvSpPr>
        <p:spPr>
          <a:xfrm>
            <a:off x="2335876" y="3752367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17" name="直接连接符 116"/>
          <p:cNvCxnSpPr/>
          <p:nvPr/>
        </p:nvCxnSpPr>
        <p:spPr>
          <a:xfrm>
            <a:off x="2323713" y="4073376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本框 117"/>
          <p:cNvSpPr txBox="1"/>
          <p:nvPr/>
        </p:nvSpPr>
        <p:spPr>
          <a:xfrm>
            <a:off x="2374717" y="4050863"/>
            <a:ext cx="53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endParaRPr lang="zh-CN" altLang="en-US" sz="1600" dirty="0"/>
          </a:p>
        </p:txBody>
      </p:sp>
      <p:sp>
        <p:nvSpPr>
          <p:cNvPr id="119" name="文本框 50"/>
          <p:cNvSpPr txBox="1"/>
          <p:nvPr/>
        </p:nvSpPr>
        <p:spPr>
          <a:xfrm>
            <a:off x="1030963" y="4914984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20" name="直接箭头连接符 2"/>
          <p:cNvCxnSpPr/>
          <p:nvPr/>
        </p:nvCxnSpPr>
        <p:spPr>
          <a:xfrm>
            <a:off x="1443929" y="5099650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919870" y="4521318"/>
            <a:ext cx="1954791" cy="83698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22" name="文本框 121"/>
          <p:cNvSpPr txBox="1"/>
          <p:nvPr/>
        </p:nvSpPr>
        <p:spPr>
          <a:xfrm>
            <a:off x="2338708" y="4517756"/>
            <a:ext cx="5126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</a:t>
            </a:r>
            <a:endParaRPr lang="zh-CN" altLang="en-US" sz="160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2327854" y="4778641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24" name="直接连接符 123"/>
          <p:cNvCxnSpPr/>
          <p:nvPr/>
        </p:nvCxnSpPr>
        <p:spPr>
          <a:xfrm>
            <a:off x="2315691" y="5099650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文本框 124"/>
          <p:cNvSpPr txBox="1"/>
          <p:nvPr/>
        </p:nvSpPr>
        <p:spPr>
          <a:xfrm>
            <a:off x="2374110" y="5077137"/>
            <a:ext cx="5388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11</a:t>
            </a:r>
            <a:endParaRPr lang="zh-CN" altLang="en-US" sz="1600" dirty="0"/>
          </a:p>
        </p:txBody>
      </p:sp>
      <p:sp>
        <p:nvSpPr>
          <p:cNvPr id="133" name="文本框 50"/>
          <p:cNvSpPr txBox="1"/>
          <p:nvPr/>
        </p:nvSpPr>
        <p:spPr>
          <a:xfrm>
            <a:off x="1038985" y="5941059"/>
            <a:ext cx="443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4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cxnSp>
        <p:nvCxnSpPr>
          <p:cNvPr id="134" name="直接箭头连接符 2"/>
          <p:cNvCxnSpPr/>
          <p:nvPr/>
        </p:nvCxnSpPr>
        <p:spPr>
          <a:xfrm>
            <a:off x="1451951" y="6125725"/>
            <a:ext cx="840907" cy="0"/>
          </a:xfrm>
          <a:prstGeom prst="straightConnector1">
            <a:avLst/>
          </a:prstGeom>
          <a:ln>
            <a:solidFill>
              <a:srgbClr val="AD2B2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矩形 134"/>
          <p:cNvSpPr/>
          <p:nvPr/>
        </p:nvSpPr>
        <p:spPr>
          <a:xfrm>
            <a:off x="927892" y="5603669"/>
            <a:ext cx="1954791" cy="78070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/>
          </a:p>
        </p:txBody>
      </p:sp>
      <p:sp>
        <p:nvSpPr>
          <p:cNvPr id="136" name="文本框 135"/>
          <p:cNvSpPr txBox="1"/>
          <p:nvPr/>
        </p:nvSpPr>
        <p:spPr>
          <a:xfrm>
            <a:off x="2371099" y="5562583"/>
            <a:ext cx="480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11</a:t>
            </a:r>
            <a:endParaRPr lang="zh-CN" altLang="en-US" sz="1600" dirty="0"/>
          </a:p>
        </p:txBody>
      </p:sp>
      <p:sp>
        <p:nvSpPr>
          <p:cNvPr id="137" name="文本框 136"/>
          <p:cNvSpPr txBox="1"/>
          <p:nvPr/>
        </p:nvSpPr>
        <p:spPr>
          <a:xfrm>
            <a:off x="2335876" y="5804716"/>
            <a:ext cx="7545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+1</a:t>
            </a:r>
            <a:endParaRPr lang="zh-CN" altLang="en-US" sz="1600" dirty="0"/>
          </a:p>
        </p:txBody>
      </p:sp>
      <p:cxnSp>
        <p:nvCxnSpPr>
          <p:cNvPr id="138" name="直接连接符 137"/>
          <p:cNvCxnSpPr/>
          <p:nvPr/>
        </p:nvCxnSpPr>
        <p:spPr>
          <a:xfrm>
            <a:off x="2323713" y="6125725"/>
            <a:ext cx="51267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文本框 138"/>
          <p:cNvSpPr txBox="1"/>
          <p:nvPr/>
        </p:nvSpPr>
        <p:spPr>
          <a:xfrm>
            <a:off x="2249574" y="6102184"/>
            <a:ext cx="628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100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51" grpId="0" animBg="1"/>
      <p:bldP spid="52" grpId="0"/>
      <p:bldP spid="88" grpId="0"/>
      <p:bldP spid="90" grpId="0"/>
      <p:bldP spid="91" grpId="0" animBg="1"/>
      <p:bldP spid="97" grpId="0"/>
      <p:bldP spid="100" grpId="0" animBg="1"/>
      <p:bldP spid="111" grpId="0"/>
      <p:bldP spid="113" grpId="0"/>
      <p:bldP spid="114" grpId="0" animBg="1"/>
      <p:bldP spid="115" grpId="0"/>
      <p:bldP spid="116" grpId="0"/>
      <p:bldP spid="118" grpId="0"/>
      <p:bldP spid="119" grpId="0"/>
      <p:bldP spid="121" grpId="0" animBg="1"/>
      <p:bldP spid="122" grpId="0"/>
      <p:bldP spid="123" grpId="0"/>
      <p:bldP spid="125" grpId="0"/>
      <p:bldP spid="133" grpId="0"/>
      <p:bldP spid="135" grpId="0" animBg="1"/>
      <p:bldP spid="136" grpId="0"/>
      <p:bldP spid="137" grpId="0"/>
      <p:bldP spid="1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08415" y="767576"/>
            <a:ext cx="6096000" cy="4973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符号做连接符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2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三元运算符介绍</a:t>
            </a:r>
          </a:p>
        </p:txBody>
      </p:sp>
      <p:sp>
        <p:nvSpPr>
          <p:cNvPr id="40" name="TextBox 6"/>
          <p:cNvSpPr txBox="1"/>
          <p:nvPr/>
        </p:nvSpPr>
        <p:spPr>
          <a:xfrm>
            <a:off x="710880" y="1815560"/>
            <a:ext cx="9169720" cy="425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执行流程：首先计算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条件表达式的值，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如果值为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，返回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，如果为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，返回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9"/>
          <p:cNvSpPr txBox="1"/>
          <p:nvPr/>
        </p:nvSpPr>
        <p:spPr>
          <a:xfrm>
            <a:off x="731521" y="1349160"/>
            <a:ext cx="5657850" cy="4259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68605" lvl="4" indent="-26860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格式：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57" y="2992096"/>
            <a:ext cx="1098397" cy="1916281"/>
          </a:xfrm>
          <a:prstGeom prst="rect">
            <a:avLst/>
          </a:prstGeom>
        </p:spPr>
      </p:pic>
      <p:sp>
        <p:nvSpPr>
          <p:cNvPr id="12" name="对话气泡: 椭圆形 11"/>
          <p:cNvSpPr/>
          <p:nvPr/>
        </p:nvSpPr>
        <p:spPr>
          <a:xfrm>
            <a:off x="3252547" y="3652395"/>
            <a:ext cx="2899993" cy="767622"/>
          </a:xfrm>
          <a:prstGeom prst="wedgeEllipseCallout">
            <a:avLst>
              <a:gd name="adj1" fmla="val 39401"/>
              <a:gd name="adj2" fmla="val 5069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分数大于等于 </a:t>
            </a:r>
            <a:r>
              <a:rPr lang="en-US" altLang="zh-CN" sz="1200" dirty="0"/>
              <a:t>60</a:t>
            </a:r>
            <a:r>
              <a:rPr lang="zh-CN" altLang="en-US" sz="1200" dirty="0"/>
              <a:t>吗？</a:t>
            </a: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087291" y="4247432"/>
            <a:ext cx="880534" cy="419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970243" y="4425052"/>
            <a:ext cx="1165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7649008" y="4596318"/>
            <a:ext cx="974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8636587" y="4411652"/>
            <a:ext cx="155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成绩不合格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690272" y="1426882"/>
            <a:ext cx="2896629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条件表达式 </a:t>
            </a:r>
            <a:r>
              <a:rPr lang="en-US" altLang="zh-CN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?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en-US" altLang="zh-CN" sz="1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</a:t>
            </a:r>
            <a:r>
              <a:rPr lang="en-US" altLang="zh-CN" sz="1400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2;</a:t>
            </a:r>
            <a:endParaRPr lang="zh-CN" altLang="en-US" sz="1400" dirty="0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2765331" y="4884615"/>
            <a:ext cx="635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H="1">
            <a:off x="2628654" y="3104574"/>
            <a:ext cx="63584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/>
        </p:nvCxnSpPr>
        <p:spPr>
          <a:xfrm flipV="1">
            <a:off x="6087291" y="3442229"/>
            <a:ext cx="880534" cy="39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971030" y="3167380"/>
            <a:ext cx="71120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7611160" y="3352105"/>
            <a:ext cx="9744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689612" y="3173910"/>
            <a:ext cx="1502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考试通过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2" grpId="0" animBg="1"/>
      <p:bldP spid="27" grpId="1"/>
      <p:bldP spid="27" grpId="2"/>
      <p:bldP spid="22" grpId="1"/>
      <p:bldP spid="22" grpId="2"/>
      <p:bldP spid="3" grpId="1"/>
      <p:bldP spid="3" grpId="2"/>
      <p:bldP spid="17" grpId="1"/>
      <p:bldP spid="17" grpId="2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求三个整数的最大值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195450" y="1717058"/>
            <a:ext cx="9214230" cy="517190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Consolas" panose="020B0609020204030204" pitchFamily="49" charset="0"/>
              </a:rPr>
              <a:t>需求：定义三个整数，找出最大值并打印在控制台。</a:t>
            </a:r>
          </a:p>
        </p:txBody>
      </p:sp>
      <p:sp>
        <p:nvSpPr>
          <p:cNvPr id="18" name="TextBox 5"/>
          <p:cNvSpPr txBox="1"/>
          <p:nvPr/>
        </p:nvSpPr>
        <p:spPr>
          <a:xfrm>
            <a:off x="2195450" y="2234248"/>
            <a:ext cx="4248150" cy="38427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分析：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2195450" y="2512060"/>
            <a:ext cx="6369430" cy="2188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用三元运算符获取前两个整数的最大值，并用临时变量保存起来。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20725" lvl="1" indent="-263525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num1 &gt; num2 ? num1 : num2;</a:t>
            </a: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用三元运算符，让临时最大值，和第三个整数，进行比较，并记录结果。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14375" lvl="2" indent="-257175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temp &gt; num3 ? temp : num3;</a:t>
            </a: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  <a:defRPr/>
            </a:pP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输出结果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03335" y="767576"/>
            <a:ext cx="6096000" cy="4973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算数运算符</a:t>
            </a:r>
          </a:p>
          <a:p>
            <a: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kumimoji="1"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+</a:t>
            </a:r>
            <a:r>
              <a:rPr kumimoji="1"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符号做连接符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2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+mn-ea"/>
              </a:rPr>
              <a:t>赋值运算符</a:t>
            </a:r>
            <a:endParaRPr kumimoji="1"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关系运算符</a:t>
            </a: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逻辑运算符</a:t>
            </a: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三元运算符</a:t>
            </a:r>
          </a:p>
          <a:p>
            <a:pPr marL="895350" lvl="1" indent="-285750" algn="l" eaLnBrk="0" fontAlgn="base" hangingPunct="0">
              <a:lnSpc>
                <a:spcPct val="200000"/>
              </a:lnSpc>
              <a:spcBef>
                <a:spcPct val="20000"/>
              </a:spcBef>
              <a:buClrTx/>
              <a:buSzTx/>
              <a:buFont typeface="Wingdings" panose="05000000000000000000" pitchFamily="2" charset="2"/>
              <a:buChar char="u"/>
            </a:pPr>
            <a:r>
              <a:rPr kumimoji="1"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运算符优先级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116015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运算符优先级</a:t>
            </a:r>
            <a:endParaRPr kumimoji="1"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77555" y="1706781"/>
            <a:ext cx="10359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在表达式中，哪个运算符先执行后执行是要看优先级的，例如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“*、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 的优先级高于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”+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-”</a:t>
            </a:r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108" y="3536065"/>
            <a:ext cx="2585116" cy="2161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55" y="2161065"/>
            <a:ext cx="6057243" cy="4219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运算符优先级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819368" y="1624940"/>
            <a:ext cx="5856816" cy="102188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//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目标：看看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Java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是否存在优先级，大家以后需要注意优先级问题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charset="-122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 panose="020B0604020202020204" charset="-122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||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&amp;&amp;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&lt;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);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// true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charset="-122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 panose="020B0604020202020204" charset="-122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.println( 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||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&gt;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3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) &amp;&amp;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10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&lt;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 panose="020B0604020202020204" charset="-122"/>
                <a:ea typeface="JetBrains Mono"/>
              </a:rPr>
              <a:t>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 panose="020B0604020202020204" charset="-122"/>
                <a:ea typeface="JetBrains Mono"/>
              </a:rPr>
              <a:t>);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 panose="020B0604020202020204" charset="-122"/>
                <a:ea typeface="JetBrains Mono"/>
              </a:rPr>
              <a:t>// false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86937" y="1833505"/>
            <a:ext cx="6096000" cy="1786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类型转换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运算符</a:t>
            </a:r>
            <a:endParaRPr kumimoji="1"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ea typeface="阿里巴巴普惠体" panose="00020600040101010101" pitchFamily="18" charset="-122"/>
              </a:rPr>
              <a:t>案例知识：键盘录入技术</a:t>
            </a:r>
            <a:endParaRPr lang="en-US" altLang="zh-CN" b="1" dirty="0">
              <a:solidFill>
                <a:srgbClr val="C00000"/>
              </a:solidFill>
              <a:ea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0204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80EC81-A080-4FCA-8564-C8ECA43189A0}"/>
              </a:ext>
            </a:extLst>
          </p:cNvPr>
          <p:cNvSpPr txBox="1"/>
          <p:nvPr/>
        </p:nvSpPr>
        <p:spPr>
          <a:xfrm>
            <a:off x="710880" y="961851"/>
            <a:ext cx="8972061" cy="107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需求：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请完成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程序与用户交互，比如录入用户输入的名称、年龄，怎么办？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6D841C-2F1C-465D-ABFC-0AA56DE8D272}"/>
              </a:ext>
            </a:extLst>
          </p:cNvPr>
          <p:cNvSpPr txBox="1"/>
          <p:nvPr/>
        </p:nvSpPr>
        <p:spPr>
          <a:xfrm>
            <a:off x="710880" y="3662394"/>
            <a:ext cx="8831705" cy="2038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 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Application Programming Interface,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应用程序编程接口）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写好的程序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功能代码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，咱们可以直接调用。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也为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写好的程序提供了相应的 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技术使用说明书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下载</a:t>
            </a: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文档：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289346-0782-4729-B8E9-2897C8CEA914}"/>
              </a:ext>
            </a:extLst>
          </p:cNvPr>
          <p:cNvSpPr txBox="1"/>
          <p:nvPr/>
        </p:nvSpPr>
        <p:spPr>
          <a:xfrm>
            <a:off x="710880" y="5735640"/>
            <a:ext cx="7467761" cy="464871"/>
          </a:xfrm>
          <a:prstGeom prst="rect">
            <a:avLst/>
          </a:prstGeom>
          <a:solidFill>
            <a:srgbClr val="FFFFE4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 </a:t>
            </a:r>
            <a:r>
              <a:rPr lang="en-US" altLang="zh-CN" dirty="0"/>
              <a:t>http://www.oracle.com/technetwork/java/javase/downloads/index.html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24AEB5A-21E8-48B8-8E58-5CABA6AFDE80}"/>
              </a:ext>
            </a:extLst>
          </p:cNvPr>
          <p:cNvSpPr/>
          <p:nvPr/>
        </p:nvSpPr>
        <p:spPr>
          <a:xfrm>
            <a:off x="710880" y="2468345"/>
            <a:ext cx="3048320" cy="104072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dirty="0"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dirty="0"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dirty="0"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dirty="0"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dirty="0"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zh-CN" altLang="en-US" dirty="0">
              <a:latin typeface="Consolas" panose="020B0609020204030204" pitchFamily="49" charset="0"/>
              <a:ea typeface="微软雅黑" pitchFamily="34" charset="-122"/>
            </a:endParaRPr>
          </a:p>
        </p:txBody>
      </p:sp>
      <p:sp>
        <p:nvSpPr>
          <p:cNvPr id="15" name="圆角矩形 1">
            <a:extLst>
              <a:ext uri="{FF2B5EF4-FFF2-40B4-BE49-F238E27FC236}">
                <a16:creationId xmlns:a16="http://schemas.microsoft.com/office/drawing/2014/main" id="{36F55E88-586F-4B37-85ED-5913D0D25FD4}"/>
              </a:ext>
            </a:extLst>
          </p:cNvPr>
          <p:cNvSpPr/>
          <p:nvPr/>
        </p:nvSpPr>
        <p:spPr>
          <a:xfrm>
            <a:off x="5336906" y="2468345"/>
            <a:ext cx="2635135" cy="1159438"/>
          </a:xfrm>
          <a:prstGeom prst="roundRect">
            <a:avLst/>
          </a:prstGeom>
          <a:solidFill>
            <a:srgbClr val="FB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289A1E-810A-4181-9DC0-CAD0C53CEEC0}"/>
              </a:ext>
            </a:extLst>
          </p:cNvPr>
          <p:cNvSpPr txBox="1"/>
          <p:nvPr/>
        </p:nvSpPr>
        <p:spPr>
          <a:xfrm>
            <a:off x="776665" y="2640425"/>
            <a:ext cx="28294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等开发工具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3C7E00-03FE-48BC-A076-20A985C290E3}"/>
              </a:ext>
            </a:extLst>
          </p:cNvPr>
          <p:cNvSpPr txBox="1"/>
          <p:nvPr/>
        </p:nvSpPr>
        <p:spPr>
          <a:xfrm>
            <a:off x="1473200" y="2057789"/>
            <a:ext cx="116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800" dirty="0">
                <a:latin typeface="Consolas" panose="020B0609020204030204" pitchFamily="49" charset="0"/>
                <a:ea typeface="微软雅黑" pitchFamily="34" charset="-122"/>
              </a:rPr>
              <a:t>JDK</a:t>
            </a:r>
            <a:endParaRPr lang="en-US" altLang="zh-CN" dirty="0">
              <a:latin typeface="Consolas" panose="020B0609020204030204" pitchFamily="49" charset="0"/>
              <a:ea typeface="微软雅黑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74A8385-F0DB-488B-A897-58F15E7F4E72}"/>
              </a:ext>
            </a:extLst>
          </p:cNvPr>
          <p:cNvSpPr txBox="1"/>
          <p:nvPr/>
        </p:nvSpPr>
        <p:spPr>
          <a:xfrm>
            <a:off x="6037407" y="2102265"/>
            <a:ext cx="1109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itchFamily="34" charset="-122"/>
              </a:rPr>
              <a:t>JRE</a:t>
            </a:r>
          </a:p>
        </p:txBody>
      </p:sp>
      <p:sp>
        <p:nvSpPr>
          <p:cNvPr id="19" name="圆角矩形 9">
            <a:extLst>
              <a:ext uri="{FF2B5EF4-FFF2-40B4-BE49-F238E27FC236}">
                <a16:creationId xmlns:a16="http://schemas.microsoft.com/office/drawing/2014/main" id="{83E17F24-3423-43E0-AC59-156BEFC52F4F}"/>
              </a:ext>
            </a:extLst>
          </p:cNvPr>
          <p:cNvSpPr/>
          <p:nvPr/>
        </p:nvSpPr>
        <p:spPr>
          <a:xfrm>
            <a:off x="6789863" y="2769944"/>
            <a:ext cx="1046787" cy="60520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程序（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</a:p>
        </p:txBody>
      </p:sp>
      <p:sp>
        <p:nvSpPr>
          <p:cNvPr id="20" name="圆角矩形 10">
            <a:extLst>
              <a:ext uri="{FF2B5EF4-FFF2-40B4-BE49-F238E27FC236}">
                <a16:creationId xmlns:a16="http://schemas.microsoft.com/office/drawing/2014/main" id="{F1E39F18-45D5-4CA8-A708-39471066D04E}"/>
              </a:ext>
            </a:extLst>
          </p:cNvPr>
          <p:cNvSpPr/>
          <p:nvPr/>
        </p:nvSpPr>
        <p:spPr>
          <a:xfrm>
            <a:off x="5705666" y="2752252"/>
            <a:ext cx="948807" cy="640594"/>
          </a:xfrm>
          <a:prstGeom prst="roundRect">
            <a:avLst/>
          </a:prstGeom>
          <a:solidFill>
            <a:srgbClr val="D9F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itchFamily="34" charset="-122"/>
              </a:rPr>
              <a:t>JVM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8407F25-B9DD-4DB4-9D80-E7BBF079F4D1}"/>
              </a:ext>
            </a:extLst>
          </p:cNvPr>
          <p:cNvCxnSpPr/>
          <p:nvPr/>
        </p:nvCxnSpPr>
        <p:spPr>
          <a:xfrm>
            <a:off x="3731096" y="2937917"/>
            <a:ext cx="1605810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4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 animBg="1"/>
      <p:bldP spid="2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170" y="1356164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键盘录入功能实现的三个步骤：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25C9CDC-97A3-4C6D-ABA6-DC87946094DD}"/>
              </a:ext>
            </a:extLst>
          </p:cNvPr>
          <p:cNvSpPr txBox="1"/>
          <p:nvPr/>
        </p:nvSpPr>
        <p:spPr>
          <a:xfrm>
            <a:off x="641214" y="2264405"/>
            <a:ext cx="5400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①：导包：告诉程序去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的哪个包中找扫描器技术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9A1FFF2-C8DB-40C6-A96C-20B69DE1C479}"/>
              </a:ext>
            </a:extLst>
          </p:cNvPr>
          <p:cNvSpPr txBox="1"/>
          <p:nvPr/>
        </p:nvSpPr>
        <p:spPr>
          <a:xfrm>
            <a:off x="641214" y="3131840"/>
            <a:ext cx="447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②：写一行代码代表得到键盘扫描器对象。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7E6F04F-283D-4344-B838-5B2EC47FDD54}"/>
              </a:ext>
            </a:extLst>
          </p:cNvPr>
          <p:cNvSpPr txBox="1"/>
          <p:nvPr/>
        </p:nvSpPr>
        <p:spPr>
          <a:xfrm>
            <a:off x="641214" y="3937904"/>
            <a:ext cx="44785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③：等待接收用户输入数据。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636AFE8-068D-43B0-865C-80E3B8E92CFB}"/>
              </a:ext>
            </a:extLst>
          </p:cNvPr>
          <p:cNvSpPr txBox="1"/>
          <p:nvPr/>
        </p:nvSpPr>
        <p:spPr>
          <a:xfrm>
            <a:off x="5988970" y="1976065"/>
            <a:ext cx="4740032" cy="421762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package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com.itheima.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scanner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java.util.Scanner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Scanner sc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new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Scanner(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请输入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您的年龄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.next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年龄是：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请输入您的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名称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sc</a:t>
            </a:r>
            <a:r>
              <a:rPr kumimoji="0" lang="en-US" altLang="zh-CN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anner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.next();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欢迎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 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C4A6603-C45C-4C8D-BFBB-B9A3FEA57DAA}"/>
              </a:ext>
            </a:extLst>
          </p:cNvPr>
          <p:cNvCxnSpPr>
            <a:cxnSpLocks/>
          </p:cNvCxnSpPr>
          <p:nvPr/>
        </p:nvCxnSpPr>
        <p:spPr>
          <a:xfrm>
            <a:off x="5259919" y="2455808"/>
            <a:ext cx="7818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363DDB09-BFF7-4619-A953-0D72086131DB}"/>
              </a:ext>
            </a:extLst>
          </p:cNvPr>
          <p:cNvCxnSpPr>
            <a:cxnSpLocks/>
          </p:cNvCxnSpPr>
          <p:nvPr/>
        </p:nvCxnSpPr>
        <p:spPr>
          <a:xfrm>
            <a:off x="4533975" y="3270431"/>
            <a:ext cx="2188308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56C5DBF1-DDC6-4D00-A248-AA8ACAA7295F}"/>
              </a:ext>
            </a:extLst>
          </p:cNvPr>
          <p:cNvSpPr/>
          <p:nvPr/>
        </p:nvSpPr>
        <p:spPr>
          <a:xfrm>
            <a:off x="6041801" y="2305228"/>
            <a:ext cx="2289907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3526EB3-170D-40EA-95BB-F2EFA155D21E}"/>
              </a:ext>
            </a:extLst>
          </p:cNvPr>
          <p:cNvSpPr/>
          <p:nvPr/>
        </p:nvSpPr>
        <p:spPr>
          <a:xfrm>
            <a:off x="6722283" y="3105280"/>
            <a:ext cx="3548494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778B9AC-E357-43A6-B90F-DE8EE9C9D16C}"/>
              </a:ext>
            </a:extLst>
          </p:cNvPr>
          <p:cNvSpPr/>
          <p:nvPr/>
        </p:nvSpPr>
        <p:spPr>
          <a:xfrm>
            <a:off x="6722283" y="3937904"/>
            <a:ext cx="2492509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EA54CD83-2AE1-4130-B86C-7B539EE93622}"/>
              </a:ext>
            </a:extLst>
          </p:cNvPr>
          <p:cNvCxnSpPr>
            <a:cxnSpLocks/>
          </p:cNvCxnSpPr>
          <p:nvPr/>
        </p:nvCxnSpPr>
        <p:spPr>
          <a:xfrm flipV="1">
            <a:off x="3868615" y="4093308"/>
            <a:ext cx="2802307" cy="615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0A025B9-421D-4100-B87B-61E55BD5015A}"/>
              </a:ext>
            </a:extLst>
          </p:cNvPr>
          <p:cNvCxnSpPr>
            <a:cxnSpLocks/>
          </p:cNvCxnSpPr>
          <p:nvPr/>
        </p:nvCxnSpPr>
        <p:spPr>
          <a:xfrm>
            <a:off x="3868615" y="4193082"/>
            <a:ext cx="2802307" cy="10206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C34B0D3B-2CD0-4592-8996-845F6EF6F420}"/>
              </a:ext>
            </a:extLst>
          </p:cNvPr>
          <p:cNvSpPr/>
          <p:nvPr/>
        </p:nvSpPr>
        <p:spPr>
          <a:xfrm>
            <a:off x="6670922" y="5046995"/>
            <a:ext cx="2608763" cy="333504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ED87ADC-B41B-4FD7-80BA-E8CFAD4C89A2}"/>
              </a:ext>
            </a:extLst>
          </p:cNvPr>
          <p:cNvSpPr txBox="1"/>
          <p:nvPr/>
        </p:nvSpPr>
        <p:spPr>
          <a:xfrm>
            <a:off x="614170" y="5087406"/>
            <a:ext cx="5169386" cy="1031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kumimoji="0" lang="en-US" altLang="zh-CN" sz="1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System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String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中的</a:t>
            </a:r>
            <a:r>
              <a:rPr lang="en-US" altLang="zh-CN" sz="1400" b="1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Java.lang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包下</a:t>
            </a:r>
            <a:endParaRPr lang="en-US" altLang="zh-CN" sz="14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lang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包不需要我们导包，是默认的包。</a:t>
            </a:r>
          </a:p>
        </p:txBody>
      </p:sp>
    </p:spTree>
    <p:extLst>
      <p:ext uri="{BB962C8B-B14F-4D97-AF65-F5344CB8AC3E}">
        <p14:creationId xmlns:p14="http://schemas.microsoft.com/office/powerpoint/2010/main" val="258623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F94E84-6F22-C942-A1D4-BA6A5DBD17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9743" y="1259449"/>
            <a:ext cx="7376965" cy="4511040"/>
          </a:xfrm>
        </p:spPr>
        <p:txBody>
          <a:bodyPr/>
          <a:lstStyle/>
          <a:p>
            <a:r>
              <a:rPr kumimoji="1" lang="en-US" altLang="zh-CN" dirty="0">
                <a:latin typeface="Consolas" panose="020B0609020204030204" pitchFamily="49" charset="0"/>
              </a:rPr>
              <a:t>API</a:t>
            </a:r>
            <a:r>
              <a:rPr kumimoji="1" lang="zh-CN" altLang="en-US" dirty="0">
                <a:latin typeface="Consolas" panose="020B0609020204030204" pitchFamily="49" charset="0"/>
              </a:rPr>
              <a:t>是什么？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Application Programming Interface,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应用程序编程接口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写好的程序，咱们可以直接调用。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kumimoji="1" lang="zh-CN" altLang="en-US" dirty="0">
                <a:latin typeface="Consolas" panose="020B0609020204030204" pitchFamily="49" charset="0"/>
              </a:rPr>
              <a:t>键盘录入的开发步骤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导包：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import 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java.util.Scanner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抄写代码得到扫描器对象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Scanner 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new Scanner(System.in)</a:t>
            </a:r>
          </a:p>
          <a:p>
            <a:pPr marL="895335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抄写代码等待接收用户输入的数据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sc.nextInt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sc.next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</a:p>
          <a:p>
            <a:pPr lvl="1">
              <a:lnSpc>
                <a:spcPct val="200000"/>
              </a:lnSpc>
            </a:pPr>
            <a:endParaRPr kumimoji="1"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26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dirty="0"/>
              <a:t>十进制转二进制的算法</a:t>
            </a:r>
          </a:p>
        </p:txBody>
      </p:sp>
      <p:sp>
        <p:nvSpPr>
          <p:cNvPr id="20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4"/>
            <a:ext cx="3620894" cy="338554"/>
          </a:xfrm>
        </p:spPr>
        <p:txBody>
          <a:bodyPr/>
          <a:lstStyle/>
          <a:p>
            <a:pPr marL="285750" indent="-285750" eaLnBrk="1" hangingPunct="1"/>
            <a:r>
              <a:rPr lang="zh-CN" altLang="en-US" b="0" dirty="0">
                <a:solidFill>
                  <a:srgbClr val="333333"/>
                </a:solidFill>
                <a:effectLst/>
                <a:latin typeface="PingFang SC"/>
              </a:rPr>
              <a:t>除二取余法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。</a:t>
            </a:r>
            <a:endParaRPr lang="zh-CN" altLang="en-US" b="1" dirty="0">
              <a:solidFill>
                <a:srgbClr val="333333"/>
              </a:solidFill>
              <a:effectLst/>
              <a:latin typeface="PingFang SC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852083" y="2522951"/>
            <a:ext cx="648677" cy="338554"/>
            <a:chOff x="1781908" y="2164861"/>
            <a:chExt cx="648677" cy="359508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6954313" y="2463277"/>
            <a:ext cx="486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77335" y="2507562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7116004" y="2888562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7040162" y="2888521"/>
            <a:ext cx="648677" cy="338554"/>
            <a:chOff x="1781908" y="2164861"/>
            <a:chExt cx="648677" cy="359508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7536382" y="2490293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6707227" y="2876894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7166412" y="3282401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grpSp>
        <p:nvGrpSpPr>
          <p:cNvPr id="38" name="组合 37"/>
          <p:cNvGrpSpPr/>
          <p:nvPr/>
        </p:nvGrpSpPr>
        <p:grpSpPr>
          <a:xfrm>
            <a:off x="7148286" y="3252210"/>
            <a:ext cx="648677" cy="338554"/>
            <a:chOff x="1781908" y="2164861"/>
            <a:chExt cx="648677" cy="359508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文本框 40"/>
          <p:cNvSpPr txBox="1"/>
          <p:nvPr/>
        </p:nvSpPr>
        <p:spPr>
          <a:xfrm>
            <a:off x="7643156" y="2883208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6778564" y="3269342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7198750" y="3676050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7703461" y="326512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45" name="任意多边形: 形状 44"/>
          <p:cNvSpPr/>
          <p:nvPr/>
        </p:nvSpPr>
        <p:spPr>
          <a:xfrm>
            <a:off x="7289326" y="2399150"/>
            <a:ext cx="1561851" cy="1432558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/>
          <p:cNvSpPr/>
          <p:nvPr/>
        </p:nvSpPr>
        <p:spPr>
          <a:xfrm>
            <a:off x="7480471" y="2605928"/>
            <a:ext cx="747841" cy="1295228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6573989" y="4463919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13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1101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6" name="组合 95"/>
          <p:cNvGrpSpPr/>
          <p:nvPr/>
        </p:nvGrpSpPr>
        <p:grpSpPr>
          <a:xfrm>
            <a:off x="1798857" y="2719244"/>
            <a:ext cx="648677" cy="338554"/>
            <a:chOff x="1781908" y="2164861"/>
            <a:chExt cx="648677" cy="359508"/>
          </a:xfrm>
        </p:grpSpPr>
        <p:cxnSp>
          <p:nvCxnSpPr>
            <p:cNvPr id="97" name="直接连接符 96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文本框 98"/>
          <p:cNvSpPr txBox="1"/>
          <p:nvPr/>
        </p:nvSpPr>
        <p:spPr>
          <a:xfrm>
            <a:off x="1901087" y="2659570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endParaRPr lang="zh-CN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424109" y="270385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101" name="文本框 100"/>
          <p:cNvSpPr txBox="1"/>
          <p:nvPr/>
        </p:nvSpPr>
        <p:spPr>
          <a:xfrm>
            <a:off x="1926402" y="3086695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endParaRPr lang="zh-CN" altLang="en-US" dirty="0"/>
          </a:p>
        </p:txBody>
      </p:sp>
      <p:sp>
        <p:nvSpPr>
          <p:cNvPr id="105" name="文本框 104"/>
          <p:cNvSpPr txBox="1"/>
          <p:nvPr/>
        </p:nvSpPr>
        <p:spPr>
          <a:xfrm>
            <a:off x="2445123" y="2717363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endParaRPr lang="zh-CN" altLang="en-US" dirty="0"/>
          </a:p>
        </p:txBody>
      </p:sp>
      <p:sp>
        <p:nvSpPr>
          <p:cNvPr id="115" name="任意多边形: 形状 114"/>
          <p:cNvSpPr/>
          <p:nvPr/>
        </p:nvSpPr>
        <p:spPr>
          <a:xfrm>
            <a:off x="2209800" y="2863387"/>
            <a:ext cx="1375621" cy="1844040"/>
          </a:xfrm>
          <a:custGeom>
            <a:avLst/>
            <a:gdLst>
              <a:gd name="connsiteX0" fmla="*/ 0 w 1375621"/>
              <a:gd name="connsiteY0" fmla="*/ 1844040 h 1844040"/>
              <a:gd name="connsiteX1" fmla="*/ 1371600 w 1375621"/>
              <a:gd name="connsiteY1" fmla="*/ 419100 h 1844040"/>
              <a:gd name="connsiteX2" fmla="*/ 449580 w 1375621"/>
              <a:gd name="connsiteY2" fmla="*/ 0 h 1844040"/>
              <a:gd name="connsiteX3" fmla="*/ 449580 w 1375621"/>
              <a:gd name="connsiteY3" fmla="*/ 0 h 184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75621" h="1844040">
                <a:moveTo>
                  <a:pt x="0" y="1844040"/>
                </a:moveTo>
                <a:cubicBezTo>
                  <a:pt x="648335" y="1285240"/>
                  <a:pt x="1296670" y="726440"/>
                  <a:pt x="1371600" y="419100"/>
                </a:cubicBezTo>
                <a:cubicBezTo>
                  <a:pt x="1446530" y="111760"/>
                  <a:pt x="449580" y="0"/>
                  <a:pt x="449580" y="0"/>
                </a:cubicBezTo>
                <a:lnTo>
                  <a:pt x="449580" y="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任意多边形: 形状 115"/>
          <p:cNvSpPr/>
          <p:nvPr/>
        </p:nvSpPr>
        <p:spPr>
          <a:xfrm>
            <a:off x="2189252" y="2923904"/>
            <a:ext cx="925834" cy="709301"/>
          </a:xfrm>
          <a:custGeom>
            <a:avLst/>
            <a:gdLst>
              <a:gd name="connsiteX0" fmla="*/ 0 w 381525"/>
              <a:gd name="connsiteY0" fmla="*/ 1432560 h 1432560"/>
              <a:gd name="connsiteX1" fmla="*/ 373380 w 381525"/>
              <a:gd name="connsiteY1" fmla="*/ 1173480 h 1432560"/>
              <a:gd name="connsiteX2" fmla="*/ 220980 w 381525"/>
              <a:gd name="connsiteY2" fmla="*/ 0 h 1432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525" h="1432560">
                <a:moveTo>
                  <a:pt x="0" y="1432560"/>
                </a:moveTo>
                <a:cubicBezTo>
                  <a:pt x="168275" y="1422400"/>
                  <a:pt x="336550" y="1412240"/>
                  <a:pt x="373380" y="1173480"/>
                </a:cubicBezTo>
                <a:cubicBezTo>
                  <a:pt x="410210" y="934720"/>
                  <a:pt x="315595" y="467360"/>
                  <a:pt x="220980" y="0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/>
          <p:cNvSpPr txBox="1"/>
          <p:nvPr/>
        </p:nvSpPr>
        <p:spPr>
          <a:xfrm>
            <a:off x="1356902" y="4461194"/>
            <a:ext cx="2287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结果：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6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的二进制是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110</a:t>
            </a:r>
            <a:endParaRPr lang="zh-CN" altLang="en-US" sz="9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1919106" y="3077605"/>
            <a:ext cx="648677" cy="338554"/>
            <a:chOff x="1781908" y="2164861"/>
            <a:chExt cx="648677" cy="359508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1781908" y="2164861"/>
              <a:ext cx="0" cy="35950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1781908" y="2524369"/>
              <a:ext cx="648677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82"/>
          <p:cNvSpPr txBox="1"/>
          <p:nvPr/>
        </p:nvSpPr>
        <p:spPr>
          <a:xfrm>
            <a:off x="1569431" y="3062216"/>
            <a:ext cx="272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endParaRPr lang="zh-CN" altLang="en-US" dirty="0"/>
          </a:p>
        </p:txBody>
      </p:sp>
      <p:sp>
        <p:nvSpPr>
          <p:cNvPr id="84" name="文本框 83"/>
          <p:cNvSpPr txBox="1"/>
          <p:nvPr/>
        </p:nvSpPr>
        <p:spPr>
          <a:xfrm flipH="1">
            <a:off x="1886810" y="3448545"/>
            <a:ext cx="29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85" name="文本框 84"/>
          <p:cNvSpPr txBox="1"/>
          <p:nvPr/>
        </p:nvSpPr>
        <p:spPr>
          <a:xfrm>
            <a:off x="2424436" y="3086695"/>
            <a:ext cx="232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dirty="0"/>
          </a:p>
        </p:txBody>
      </p:sp>
      <p:sp>
        <p:nvSpPr>
          <p:cNvPr id="86" name="矩形 85"/>
          <p:cNvSpPr/>
          <p:nvPr/>
        </p:nvSpPr>
        <p:spPr bwMode="auto">
          <a:xfrm>
            <a:off x="2112195" y="2504363"/>
            <a:ext cx="1662114" cy="626663"/>
          </a:xfrm>
          <a:prstGeom prst="rect">
            <a:avLst/>
          </a:prstGeom>
          <a:solidFill>
            <a:srgbClr val="AD2A26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问题</a:t>
            </a:r>
          </a:p>
        </p:txBody>
      </p:sp>
      <p:sp>
        <p:nvSpPr>
          <p:cNvPr id="87" name="矩形 86"/>
          <p:cNvSpPr/>
          <p:nvPr/>
        </p:nvSpPr>
        <p:spPr bwMode="auto">
          <a:xfrm>
            <a:off x="3774309" y="2504363"/>
            <a:ext cx="5331815" cy="6266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AD2A2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你现在说的数字很小，那我一个数很大，比如153，他的二进制难道我一个个12345678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….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这样推出来吗，有没有更直接的算法呢？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5" grpId="0"/>
      <p:bldP spid="27" grpId="0"/>
      <p:bldP spid="28" grpId="0"/>
      <p:bldP spid="32" grpId="0"/>
      <p:bldP spid="36" grpId="0"/>
      <p:bldP spid="37" grpId="0"/>
      <p:bldP spid="41" grpId="0"/>
      <p:bldP spid="42" grpId="0"/>
      <p:bldP spid="43" grpId="0"/>
      <p:bldP spid="44" grpId="0"/>
      <p:bldP spid="56" grpId="0" animBg="1"/>
      <p:bldP spid="57" grpId="0"/>
      <p:bldP spid="99" grpId="0"/>
      <p:bldP spid="100" grpId="0"/>
      <p:bldP spid="101" grpId="0"/>
      <p:bldP spid="105" grpId="0"/>
      <p:bldP spid="116" grpId="0" animBg="1"/>
      <p:bldP spid="117" grpId="0"/>
      <p:bldP spid="83" grpId="0"/>
      <p:bldP spid="84" grpId="0"/>
      <p:bldP spid="85" grpId="0"/>
      <p:bldP spid="86" grpId="0" animBg="1"/>
      <p:bldP spid="86" grpId="1" animBg="1"/>
      <p:bldP spid="87" grpId="0" animBg="1"/>
      <p:bldP spid="87" grpId="1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/>
          <p:cNvSpPr txBox="1"/>
          <p:nvPr/>
        </p:nvSpPr>
        <p:spPr>
          <a:xfrm>
            <a:off x="793316" y="1115331"/>
            <a:ext cx="941006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计算机中的数据的最小单位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77135" y="3429000"/>
            <a:ext cx="8693068" cy="1227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计算机中数据最小的组成单元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个二进制位为一组，称之为一个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byte,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简称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字节中的每个二进制位就称为 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位（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bit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，简称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1B = 8b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2614" y="2662040"/>
            <a:ext cx="34949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数据最小保存单元：</a:t>
            </a:r>
            <a:r>
              <a:rPr lang="zh-CN" altLang="en-US" sz="14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8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位一组）</a:t>
            </a:r>
          </a:p>
        </p:txBody>
      </p:sp>
      <p:graphicFrame>
        <p:nvGraphicFramePr>
          <p:cNvPr id="11" name="表格 3"/>
          <p:cNvGraphicFramePr>
            <a:graphicFrameLocks noGrp="1"/>
          </p:cNvGraphicFramePr>
          <p:nvPr/>
        </p:nvGraphicFramePr>
        <p:xfrm>
          <a:off x="3346750" y="2164714"/>
          <a:ext cx="290747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8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2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59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3"/>
          <p:cNvGraphicFramePr>
            <a:graphicFrameLocks noGrp="1"/>
          </p:cNvGraphicFramePr>
          <p:nvPr/>
        </p:nvGraphicFramePr>
        <p:xfrm>
          <a:off x="7029915" y="2164714"/>
          <a:ext cx="30358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7947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8599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294121" y="2656125"/>
            <a:ext cx="1408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数据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15" name="表格 15"/>
          <p:cNvGraphicFramePr>
            <a:graphicFrameLocks noGrp="1"/>
          </p:cNvGraphicFramePr>
          <p:nvPr/>
        </p:nvGraphicFramePr>
        <p:xfrm>
          <a:off x="976298" y="2164714"/>
          <a:ext cx="1537644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2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2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 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1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  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8301456" y="2621914"/>
            <a:ext cx="14081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4777977" y="1738427"/>
            <a:ext cx="7093725" cy="3094512"/>
          </a:xfrm>
        </p:spPr>
        <p:txBody>
          <a:bodyPr/>
          <a:lstStyle/>
          <a:p>
            <a:pPr marL="0" indent="0">
              <a:lnSpc>
                <a:spcPct val="25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、数据在计算机底层都是怎么存储的？</a:t>
            </a:r>
            <a:endParaRPr lang="en-US" altLang="zh-CN" dirty="0"/>
          </a:p>
          <a:p>
            <a:pPr marL="895350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都是采用二进制：使用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，按照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逢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进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的规则表示数据来存储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1">
              <a:lnSpc>
                <a:spcPct val="25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、如何快速的算出一个数据的二进制形式？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除二取余法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1">
              <a:lnSpc>
                <a:spcPct val="25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、数据在计算机底层存储的最小单位是什么？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2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字节，一个字节等于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个二进制位：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1B=8b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77978" y="3886731"/>
            <a:ext cx="6792393" cy="382773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20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/>
            </a:lvl4pPr>
            <a:lvl5pPr marL="27432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4687661" y="4501347"/>
            <a:ext cx="6792393" cy="663184"/>
          </a:xfrm>
          <a:prstGeom prst="rect">
            <a:avLst/>
          </a:prstGeom>
        </p:spPr>
        <p:txBody>
          <a:bodyPr anchor="ctr"/>
          <a:lstStyle>
            <a:lvl1pPr marL="342900" marR="0" indent="-34290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895350" lvl="1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sz="1600" b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2pPr>
            <a:lvl3pPr marL="121920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828800" indent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/>
            </a:lvl4pPr>
            <a:lvl5pPr marL="2743200" indent="-3048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201" y="3436797"/>
            <a:ext cx="1290638" cy="74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4e92b59-5378-4a5a-b0ed-a775c2d6280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ef17d97-ac5b-486a-bc06-4e2fae7cdee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13af996-4bdf-4838-9aab-e207e71b92a0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5c046b8-627f-41a9-8ba6-0dde2df96c3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1f25464e-e662-48dd-ba29-772dbe9c86be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94a46dce-59cd-4c37-9bdb-d647a2b69e8b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3061</TotalTime>
  <Words>4712</Words>
  <Application>Microsoft Office PowerPoint</Application>
  <PresentationFormat>宽屏</PresentationFormat>
  <Paragraphs>722</Paragraphs>
  <Slides>70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70</vt:i4>
      </vt:variant>
    </vt:vector>
  </HeadingPairs>
  <TitlesOfParts>
    <vt:vector size="97" baseType="lpstr">
      <vt:lpstr>Alibaba PuHuiTi</vt:lpstr>
      <vt:lpstr>Alibaba PuHuiTi B</vt:lpstr>
      <vt:lpstr>Alibaba PuHuiTi M</vt:lpstr>
      <vt:lpstr>Alibaba PuHuiTi Medium</vt:lpstr>
      <vt:lpstr>Alibaba PuHuiTi R</vt:lpstr>
      <vt:lpstr>Arial Unicode MS</vt:lpstr>
      <vt:lpstr>PingFang SC</vt:lpstr>
      <vt:lpstr>阿里巴巴普惠体</vt:lpstr>
      <vt:lpstr>等线</vt:lpstr>
      <vt:lpstr>黑体</vt:lpstr>
      <vt:lpstr>华文楷体</vt:lpstr>
      <vt:lpstr>宋体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Java基础语法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其他数据形式是如何存储的</vt:lpstr>
      <vt:lpstr>PowerPoint 演示文稿</vt:lpstr>
      <vt:lpstr>图片数据-彩色图</vt:lpstr>
      <vt:lpstr>声音数据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Yang Alexis</cp:lastModifiedBy>
  <cp:revision>2015</cp:revision>
  <dcterms:created xsi:type="dcterms:W3CDTF">2020-03-31T02:23:00Z</dcterms:created>
  <dcterms:modified xsi:type="dcterms:W3CDTF">2022-08-14T01:59:33Z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4B2B332687B54E81897227546672DFAA</vt:lpwstr>
  </property>
  <property fmtid="{D5CDD505-2E9C-101B-9397-08002B2CF9AE}" pid="3" name="KSOProductBuildVer">
    <vt:lpwstr>2052-11.1.0.11372</vt:lpwstr>
  </property>
</Properties>
</file>